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49" r:id="rId3"/>
    <p:sldMasterId id="2147484568" r:id="rId4"/>
    <p:sldMasterId id="2147485011" r:id="rId5"/>
    <p:sldMasterId id="2147485767" r:id="rId6"/>
    <p:sldMasterId id="2147485808" r:id="rId7"/>
    <p:sldMasterId id="2147485820" r:id="rId8"/>
    <p:sldMasterId id="2147485869" r:id="rId9"/>
    <p:sldMasterId id="2147485905" r:id="rId10"/>
    <p:sldMasterId id="2147485929" r:id="rId11"/>
    <p:sldMasterId id="2147485979" r:id="rId12"/>
    <p:sldMasterId id="2147485991" r:id="rId13"/>
    <p:sldMasterId id="2147486030" r:id="rId14"/>
    <p:sldMasterId id="2147486042" r:id="rId15"/>
    <p:sldMasterId id="2147486090" r:id="rId16"/>
    <p:sldMasterId id="2147486103" r:id="rId17"/>
  </p:sldMasterIdLst>
  <p:notesMasterIdLst>
    <p:notesMasterId r:id="rId162"/>
  </p:notesMasterIdLst>
  <p:sldIdLst>
    <p:sldId id="4878" r:id="rId18"/>
    <p:sldId id="4879" r:id="rId19"/>
    <p:sldId id="4880" r:id="rId20"/>
    <p:sldId id="4881" r:id="rId21"/>
    <p:sldId id="4882" r:id="rId22"/>
    <p:sldId id="4883" r:id="rId23"/>
    <p:sldId id="4884" r:id="rId24"/>
    <p:sldId id="4885" r:id="rId25"/>
    <p:sldId id="4886" r:id="rId26"/>
    <p:sldId id="4887" r:id="rId27"/>
    <p:sldId id="5429" r:id="rId28"/>
    <p:sldId id="4890" r:id="rId29"/>
    <p:sldId id="4891" r:id="rId30"/>
    <p:sldId id="4892" r:id="rId31"/>
    <p:sldId id="4893" r:id="rId32"/>
    <p:sldId id="4894" r:id="rId33"/>
    <p:sldId id="4895" r:id="rId34"/>
    <p:sldId id="4896" r:id="rId35"/>
    <p:sldId id="4897" r:id="rId36"/>
    <p:sldId id="4918" r:id="rId37"/>
    <p:sldId id="4898" r:id="rId38"/>
    <p:sldId id="4899" r:id="rId39"/>
    <p:sldId id="4837" r:id="rId40"/>
    <p:sldId id="4838" r:id="rId41"/>
    <p:sldId id="4839" r:id="rId42"/>
    <p:sldId id="4919" r:id="rId43"/>
    <p:sldId id="4900" r:id="rId44"/>
    <p:sldId id="4901" r:id="rId45"/>
    <p:sldId id="4902" r:id="rId46"/>
    <p:sldId id="4903" r:id="rId47"/>
    <p:sldId id="4904" r:id="rId48"/>
    <p:sldId id="4905" r:id="rId49"/>
    <p:sldId id="4906" r:id="rId50"/>
    <p:sldId id="4907" r:id="rId51"/>
    <p:sldId id="4908" r:id="rId52"/>
    <p:sldId id="4909" r:id="rId53"/>
    <p:sldId id="4849" r:id="rId54"/>
    <p:sldId id="4850" r:id="rId55"/>
    <p:sldId id="4917" r:id="rId56"/>
    <p:sldId id="4910" r:id="rId57"/>
    <p:sldId id="4911" r:id="rId58"/>
    <p:sldId id="4912" r:id="rId59"/>
    <p:sldId id="4913" r:id="rId60"/>
    <p:sldId id="4914" r:id="rId61"/>
    <p:sldId id="4915" r:id="rId62"/>
    <p:sldId id="4920" r:id="rId63"/>
    <p:sldId id="4921" r:id="rId64"/>
    <p:sldId id="4922" r:id="rId65"/>
    <p:sldId id="4923" r:id="rId66"/>
    <p:sldId id="4924" r:id="rId67"/>
    <p:sldId id="4925" r:id="rId68"/>
    <p:sldId id="4926" r:id="rId69"/>
    <p:sldId id="4927" r:id="rId70"/>
    <p:sldId id="4928" r:id="rId71"/>
    <p:sldId id="4929" r:id="rId72"/>
    <p:sldId id="4930" r:id="rId73"/>
    <p:sldId id="4931" r:id="rId74"/>
    <p:sldId id="4932" r:id="rId75"/>
    <p:sldId id="4933" r:id="rId76"/>
    <p:sldId id="4934" r:id="rId77"/>
    <p:sldId id="4935" r:id="rId78"/>
    <p:sldId id="4936" r:id="rId79"/>
    <p:sldId id="4937" r:id="rId80"/>
    <p:sldId id="4938" r:id="rId81"/>
    <p:sldId id="4939" r:id="rId82"/>
    <p:sldId id="4940" r:id="rId83"/>
    <p:sldId id="4941" r:id="rId84"/>
    <p:sldId id="4942" r:id="rId85"/>
    <p:sldId id="4943" r:id="rId86"/>
    <p:sldId id="4944" r:id="rId87"/>
    <p:sldId id="4945" r:id="rId88"/>
    <p:sldId id="4946" r:id="rId89"/>
    <p:sldId id="4947" r:id="rId90"/>
    <p:sldId id="4948" r:id="rId91"/>
    <p:sldId id="4949" r:id="rId92"/>
    <p:sldId id="4950" r:id="rId93"/>
    <p:sldId id="4951" r:id="rId94"/>
    <p:sldId id="4952" r:id="rId95"/>
    <p:sldId id="4953" r:id="rId96"/>
    <p:sldId id="4954" r:id="rId97"/>
    <p:sldId id="4955" r:id="rId98"/>
    <p:sldId id="4956" r:id="rId99"/>
    <p:sldId id="4957" r:id="rId100"/>
    <p:sldId id="4958" r:id="rId101"/>
    <p:sldId id="526" r:id="rId102"/>
    <p:sldId id="524" r:id="rId103"/>
    <p:sldId id="4959" r:id="rId104"/>
    <p:sldId id="4960" r:id="rId105"/>
    <p:sldId id="4961" r:id="rId106"/>
    <p:sldId id="4962" r:id="rId107"/>
    <p:sldId id="4963" r:id="rId108"/>
    <p:sldId id="4975" r:id="rId109"/>
    <p:sldId id="4964" r:id="rId110"/>
    <p:sldId id="4965" r:id="rId111"/>
    <p:sldId id="4966" r:id="rId112"/>
    <p:sldId id="4967" r:id="rId113"/>
    <p:sldId id="4968" r:id="rId114"/>
    <p:sldId id="4969" r:id="rId115"/>
    <p:sldId id="4970" r:id="rId116"/>
    <p:sldId id="4971" r:id="rId117"/>
    <p:sldId id="4972" r:id="rId118"/>
    <p:sldId id="4973" r:id="rId119"/>
    <p:sldId id="4974" r:id="rId120"/>
    <p:sldId id="4976" r:id="rId121"/>
    <p:sldId id="4977" r:id="rId122"/>
    <p:sldId id="4978" r:id="rId123"/>
    <p:sldId id="4979" r:id="rId124"/>
    <p:sldId id="4980" r:id="rId125"/>
    <p:sldId id="4981" r:id="rId126"/>
    <p:sldId id="5430" r:id="rId127"/>
    <p:sldId id="4982" r:id="rId128"/>
    <p:sldId id="4983" r:id="rId129"/>
    <p:sldId id="4984" r:id="rId130"/>
    <p:sldId id="4985" r:id="rId131"/>
    <p:sldId id="4986" r:id="rId132"/>
    <p:sldId id="4987" r:id="rId133"/>
    <p:sldId id="4988" r:id="rId134"/>
    <p:sldId id="4989" r:id="rId135"/>
    <p:sldId id="4990" r:id="rId136"/>
    <p:sldId id="4991" r:id="rId137"/>
    <p:sldId id="4992" r:id="rId138"/>
    <p:sldId id="4993" r:id="rId139"/>
    <p:sldId id="4994" r:id="rId140"/>
    <p:sldId id="4995" r:id="rId141"/>
    <p:sldId id="4996" r:id="rId142"/>
    <p:sldId id="4997" r:id="rId143"/>
    <p:sldId id="4998" r:id="rId144"/>
    <p:sldId id="4999" r:id="rId145"/>
    <p:sldId id="5000" r:id="rId146"/>
    <p:sldId id="5001" r:id="rId147"/>
    <p:sldId id="5002" r:id="rId148"/>
    <p:sldId id="5003" r:id="rId149"/>
    <p:sldId id="5004" r:id="rId150"/>
    <p:sldId id="5005" r:id="rId151"/>
    <p:sldId id="5006" r:id="rId152"/>
    <p:sldId id="5007" r:id="rId153"/>
    <p:sldId id="5008" r:id="rId154"/>
    <p:sldId id="5009" r:id="rId155"/>
    <p:sldId id="5010" r:id="rId156"/>
    <p:sldId id="5011" r:id="rId157"/>
    <p:sldId id="5012" r:id="rId158"/>
    <p:sldId id="5013" r:id="rId159"/>
    <p:sldId id="5014" r:id="rId160"/>
    <p:sldId id="5015" r:id="rId16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8EC4FBD-18FC-D543-84E8-EE68E6F327DB}">
          <p14:sldIdLst>
            <p14:sldId id="4878"/>
            <p14:sldId id="4879"/>
            <p14:sldId id="4880"/>
            <p14:sldId id="4881"/>
            <p14:sldId id="4882"/>
            <p14:sldId id="4883"/>
            <p14:sldId id="4884"/>
            <p14:sldId id="4885"/>
            <p14:sldId id="4886"/>
            <p14:sldId id="4887"/>
            <p14:sldId id="5429"/>
            <p14:sldId id="4890"/>
            <p14:sldId id="4891"/>
            <p14:sldId id="4892"/>
            <p14:sldId id="4893"/>
            <p14:sldId id="4894"/>
            <p14:sldId id="4895"/>
            <p14:sldId id="4896"/>
            <p14:sldId id="4897"/>
          </p14:sldIdLst>
        </p14:section>
        <p14:section name="Chapters" id="{7168F095-195F-4E42-B483-C0C9E18A9BB2}">
          <p14:sldIdLst>
            <p14:sldId id="4918"/>
            <p14:sldId id="4898"/>
            <p14:sldId id="4899"/>
            <p14:sldId id="4837"/>
            <p14:sldId id="4838"/>
            <p14:sldId id="4839"/>
            <p14:sldId id="4919"/>
            <p14:sldId id="4900"/>
            <p14:sldId id="4901"/>
            <p14:sldId id="4902"/>
            <p14:sldId id="4903"/>
            <p14:sldId id="4904"/>
            <p14:sldId id="4905"/>
            <p14:sldId id="4906"/>
            <p14:sldId id="4907"/>
            <p14:sldId id="4908"/>
            <p14:sldId id="4909"/>
            <p14:sldId id="4849"/>
            <p14:sldId id="4850"/>
            <p14:sldId id="4917"/>
            <p14:sldId id="4910"/>
            <p14:sldId id="4911"/>
            <p14:sldId id="4912"/>
            <p14:sldId id="4913"/>
            <p14:sldId id="4914"/>
            <p14:sldId id="4915"/>
            <p14:sldId id="4920"/>
            <p14:sldId id="4921"/>
            <p14:sldId id="4922"/>
            <p14:sldId id="4923"/>
            <p14:sldId id="4924"/>
            <p14:sldId id="4925"/>
            <p14:sldId id="4926"/>
            <p14:sldId id="4927"/>
            <p14:sldId id="4928"/>
            <p14:sldId id="4929"/>
            <p14:sldId id="4930"/>
            <p14:sldId id="4931"/>
            <p14:sldId id="4932"/>
            <p14:sldId id="4933"/>
            <p14:sldId id="4934"/>
            <p14:sldId id="4935"/>
            <p14:sldId id="4936"/>
            <p14:sldId id="4937"/>
            <p14:sldId id="4938"/>
            <p14:sldId id="4939"/>
            <p14:sldId id="4940"/>
            <p14:sldId id="4941"/>
            <p14:sldId id="4942"/>
            <p14:sldId id="4943"/>
            <p14:sldId id="4944"/>
            <p14:sldId id="4945"/>
            <p14:sldId id="4946"/>
            <p14:sldId id="4947"/>
            <p14:sldId id="4948"/>
            <p14:sldId id="4949"/>
            <p14:sldId id="4950"/>
            <p14:sldId id="4951"/>
            <p14:sldId id="4952"/>
            <p14:sldId id="4953"/>
            <p14:sldId id="4954"/>
            <p14:sldId id="4955"/>
            <p14:sldId id="4956"/>
            <p14:sldId id="4957"/>
            <p14:sldId id="4958"/>
            <p14:sldId id="526"/>
            <p14:sldId id="524"/>
            <p14:sldId id="4959"/>
            <p14:sldId id="4960"/>
            <p14:sldId id="4961"/>
            <p14:sldId id="4962"/>
            <p14:sldId id="4963"/>
            <p14:sldId id="4975"/>
            <p14:sldId id="4964"/>
            <p14:sldId id="4965"/>
            <p14:sldId id="4966"/>
            <p14:sldId id="4967"/>
            <p14:sldId id="4968"/>
            <p14:sldId id="4969"/>
            <p14:sldId id="4970"/>
            <p14:sldId id="4971"/>
            <p14:sldId id="4972"/>
            <p14:sldId id="4973"/>
            <p14:sldId id="4974"/>
            <p14:sldId id="4976"/>
            <p14:sldId id="4977"/>
            <p14:sldId id="4978"/>
            <p14:sldId id="4979"/>
            <p14:sldId id="4980"/>
            <p14:sldId id="4981"/>
            <p14:sldId id="5430"/>
            <p14:sldId id="4982"/>
            <p14:sldId id="4983"/>
            <p14:sldId id="4984"/>
            <p14:sldId id="4985"/>
            <p14:sldId id="4986"/>
            <p14:sldId id="4987"/>
            <p14:sldId id="4988"/>
            <p14:sldId id="4989"/>
            <p14:sldId id="4990"/>
            <p14:sldId id="4991"/>
            <p14:sldId id="4992"/>
            <p14:sldId id="4993"/>
            <p14:sldId id="4994"/>
            <p14:sldId id="4995"/>
            <p14:sldId id="4996"/>
            <p14:sldId id="4997"/>
          </p14:sldIdLst>
        </p14:section>
        <p14:section name="Conclusion" id="{3A5269B5-48D8-A549-85F3-E1F9D2AFFF08}">
          <p14:sldIdLst>
            <p14:sldId id="4998"/>
            <p14:sldId id="4999"/>
            <p14:sldId id="5000"/>
            <p14:sldId id="5001"/>
            <p14:sldId id="5002"/>
            <p14:sldId id="5003"/>
            <p14:sldId id="5004"/>
            <p14:sldId id="5005"/>
            <p14:sldId id="5006"/>
            <p14:sldId id="5007"/>
            <p14:sldId id="5008"/>
            <p14:sldId id="5009"/>
            <p14:sldId id="5010"/>
            <p14:sldId id="5011"/>
            <p14:sldId id="5012"/>
            <p14:sldId id="5013"/>
            <p14:sldId id="5014"/>
            <p14:sldId id="501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FFFFFF"/>
    <a:srgbClr val="FF8CF6"/>
    <a:srgbClr val="050A00"/>
    <a:srgbClr val="000099"/>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42" autoAdjust="0"/>
    <p:restoredTop sz="82360" autoAdjust="0"/>
  </p:normalViewPr>
  <p:slideViewPr>
    <p:cSldViewPr>
      <p:cViewPr>
        <p:scale>
          <a:sx n="99" d="100"/>
          <a:sy n="99" d="100"/>
        </p:scale>
        <p:origin x="144" y="688"/>
      </p:cViewPr>
      <p:guideLst>
        <p:guide orient="horz" pos="2160"/>
        <p:guide pos="2880"/>
      </p:guideLst>
    </p:cSldViewPr>
  </p:slideViewPr>
  <p:outlineViewPr>
    <p:cViewPr>
      <p:scale>
        <a:sx n="33" d="100"/>
        <a:sy n="33" d="100"/>
      </p:scale>
      <p:origin x="0" y="27920"/>
    </p:cViewPr>
  </p:outlineViewPr>
  <p:notesTextViewPr>
    <p:cViewPr>
      <p:scale>
        <a:sx n="100" d="100"/>
        <a:sy n="100" d="100"/>
      </p:scale>
      <p:origin x="0" y="0"/>
    </p:cViewPr>
  </p:notesTextViewPr>
  <p:sorterViewPr>
    <p:cViewPr varScale="1">
      <p:scale>
        <a:sx n="40" d="100"/>
        <a:sy n="40" d="100"/>
      </p:scale>
      <p:origin x="0" y="910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theme" Target="theme/theme1.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7486A8-4545-0942-804D-F650912B310C}" type="slidenum">
              <a:rPr lang="en-US"/>
              <a:pPr>
                <a:defRPr/>
              </a:pPr>
              <a:t>‹#›</a:t>
            </a:fld>
            <a:endParaRPr lang="en-US"/>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F9248-5D0F-B247-BAF7-2A4B2ACEEFA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The Israelites struggled to be steadfast, and today we will see why they trusted idols instead of trusting God.</a:t>
            </a:r>
            <a:r>
              <a:rPr lang="en-SG">
                <a:effectLst/>
                <a:latin typeface="Arial"/>
                <a:cs typeface="Arial"/>
              </a:rPr>
              <a:t> </a:t>
            </a:r>
          </a:p>
          <a:p>
            <a:pPr eaLnBrk="1" hangingPunct="1"/>
            <a:r>
              <a:rPr lang="en-US" sz="1200" kern="1200">
                <a:solidFill>
                  <a:schemeClr val="tx1"/>
                </a:solidFill>
                <a:effectLst/>
                <a:latin typeface="Arial"/>
                <a:ea typeface="ＭＳ Ｐゴシック" pitchFamily="-112" charset="-128"/>
                <a:cs typeface="Arial"/>
              </a:rPr>
              <a:t>Israel had completed the conquest and settled the majority of Canaan, and then Joshua died (book of Joshua).</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It applies, for example, to making sex the most important thing in your life. </a:t>
            </a:r>
            <a:endParaRPr lang="en-US">
              <a:latin typeface="Arial"/>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Interestingly, that can even apply to marriage. Jesus said that no one could serve two masters—God and money—but he also said that we need to love him even more than our spouse!</a:t>
            </a:r>
            <a:r>
              <a:rPr lang="en-SG">
                <a:effectLst/>
                <a:latin typeface="Arial"/>
                <a:cs typeface="Arial"/>
              </a:rPr>
              <a:t> </a:t>
            </a:r>
            <a:endParaRPr lang="en-US">
              <a:latin typeface="Arial"/>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Be steadfast with God as king so you don’t have to fail over and over (restatement). </a:t>
            </a:r>
            <a:endParaRPr lang="en-US">
              <a:latin typeface="Arial"/>
              <a:cs typeface="Arial"/>
            </a:endParaRPr>
          </a:p>
          <a:p>
            <a:endParaRPr lang="en-US">
              <a:latin typeface="Arial"/>
              <a:cs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Rejecting God as the king leads to our downfall.</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64D0CA-614E-8C4F-AAE3-D77D43E77C8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Relativism is seen in atheism where anything can be written on their pamphlets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752228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00749A-1326-2545-8FA4-7C272A88715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OS-05-Deut-309</a:t>
            </a:r>
          </a:p>
          <a:p>
            <a:r>
              <a:rPr lang="en-US" dirty="0">
                <a:latin typeface="Times New Roman" charset="0"/>
                <a:ea typeface="ＭＳ Ｐゴシック" charset="0"/>
                <a:cs typeface="ＭＳ Ｐゴシック" charset="0"/>
              </a:rPr>
              <a:t>OS-06-Joshua-188</a:t>
            </a:r>
          </a:p>
          <a:p>
            <a:r>
              <a:rPr lang="en-US" dirty="0">
                <a:latin typeface="Times New Roman" charset="0"/>
                <a:ea typeface="ＭＳ Ｐゴシック" charset="0"/>
                <a:cs typeface="ＭＳ Ｐゴシック" charset="0"/>
              </a:rPr>
              <a:t>OS-07-Judges-58</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Rami and Rick edited</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a:p>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146BC8-0319-A24B-A03C-B3218BDA13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By this time in the OT story, they have two written sources of God’s will—the Books of Moses and the Book of Joshua. Now, what would they do with them?</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006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Rejecting God’s lordship through disobeying him as king leads to trouble.</a:t>
            </a:r>
            <a:r>
              <a:rPr lang="en-SG">
                <a:effectLst/>
                <a:latin typeface="Arial"/>
                <a:cs typeface="Arial"/>
              </a:rPr>
              <a:t> </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0A64D1-825A-4141-AF9E-D2D01237C00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OS-04-Numbers-214</a:t>
            </a:r>
          </a:p>
          <a:p>
            <a:r>
              <a:rPr lang="en-US"/>
              <a:t>OS-06-Joshua-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A full 64 years later, he was still ministering in Singapore until the Lord called him home on 13 October 2017.</a:t>
            </a:r>
            <a:r>
              <a:rPr lang="en-SG">
                <a:effectLst/>
                <a:latin typeface="Arial"/>
                <a:cs typeface="Arial"/>
              </a:rPr>
              <a:t> </a:t>
            </a:r>
          </a:p>
          <a:p>
            <a:r>
              <a:rPr lang="en-US" sz="1200" kern="1200">
                <a:solidFill>
                  <a:schemeClr val="tx1"/>
                </a:solidFill>
                <a:effectLst/>
                <a:latin typeface="Arial"/>
                <a:ea typeface="ＭＳ Ｐゴシック" pitchFamily="-112" charset="-128"/>
                <a:cs typeface="Arial"/>
              </a:rPr>
              <a:t>Dr. P, as he was affectionately known, established the School of Theology (English) at Singapore Bible College in 1958—the year I was born!</a:t>
            </a:r>
            <a:r>
              <a:rPr lang="en-SG">
                <a:effectLst/>
                <a:latin typeface="Arial"/>
                <a:cs typeface="Arial"/>
              </a:rPr>
              <a:t> </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OS-04-Numbers-214</a:t>
            </a:r>
          </a:p>
          <a:p>
            <a:r>
              <a:rPr lang="en-US"/>
              <a:t>OS-06-Joshua-</a:t>
            </a:r>
          </a:p>
        </p:txBody>
      </p:sp>
    </p:spTree>
    <p:extLst>
      <p:ext uri="{BB962C8B-B14F-4D97-AF65-F5344CB8AC3E}">
        <p14:creationId xmlns:p14="http://schemas.microsoft.com/office/powerpoint/2010/main" val="2156612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12F7E-6529-6B4B-A990-7743524480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A8D3E-5E8C-1D4B-B426-2C0DC8BB47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then seeks to earn our trust by allowing difficulty in our lives.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6A756A-4B63-A246-8E2F-C040E225B9D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Relativism comes from </a:t>
            </a:r>
            <a:r>
              <a:rPr lang="en-US" i="1" dirty="0">
                <a:latin typeface="Times New Roman" charset="0"/>
                <a:ea typeface="ＭＳ Ｐゴシック" charset="0"/>
                <a:cs typeface="ＭＳ Ｐゴシック" charset="0"/>
              </a:rPr>
              <a:t>relative</a:t>
            </a:r>
            <a:r>
              <a:rPr lang="en-US" i="0" dirty="0">
                <a:latin typeface="Times New Roman" charset="0"/>
                <a:ea typeface="ＭＳ Ｐゴシック" charset="0"/>
                <a:cs typeface="ＭＳ Ｐゴシック" charset="0"/>
              </a:rPr>
              <a:t>, as opposed to </a:t>
            </a:r>
            <a:r>
              <a:rPr lang="en-US" i="1" dirty="0">
                <a:latin typeface="Times New Roman" charset="0"/>
                <a:ea typeface="ＭＳ Ｐゴシック" charset="0"/>
                <a:cs typeface="ＭＳ Ｐゴシック" charset="0"/>
              </a:rPr>
              <a:t>absolute.</a:t>
            </a:r>
            <a:r>
              <a:rPr lang="en-US" i="0" dirty="0">
                <a:latin typeface="Times New Roman" charset="0"/>
                <a:ea typeface="ＭＳ Ｐゴシック" charset="0"/>
                <a:cs typeface="ＭＳ Ｐゴシック" charset="0"/>
              </a:rPr>
              <a:t> All of us believe that some things are relative since different situations would make an action right in some circumstances but wrong in others. For example, we do not say "I love you" to all people! But relativism means the belief that </a:t>
            </a:r>
            <a:r>
              <a:rPr lang="en-US" i="1" dirty="0">
                <a:latin typeface="Times New Roman" charset="0"/>
                <a:ea typeface="ＭＳ Ｐゴシック" charset="0"/>
                <a:cs typeface="ＭＳ Ｐゴシック" charset="0"/>
              </a:rPr>
              <a:t>nothing</a:t>
            </a:r>
            <a:r>
              <a:rPr lang="en-US" i="0" dirty="0">
                <a:latin typeface="Times New Roman" charset="0"/>
                <a:ea typeface="ＭＳ Ｐゴシック" charset="0"/>
                <a:cs typeface="ＭＳ Ｐゴシック" charset="0"/>
              </a:rPr>
              <a:t> is absolute. No one actually believes this, since we all balance our checkbooks the same way and do not create money in the bank simply by thought. There is an absolute balance in every bank account—even for the person who says he believes in relativism. But this person </a:t>
            </a:r>
            <a:r>
              <a:rPr lang="en-US" i="1" dirty="0">
                <a:latin typeface="Times New Roman" charset="0"/>
                <a:ea typeface="ＭＳ Ｐゴシック" charset="0"/>
                <a:cs typeface="ＭＳ Ｐゴシック" charset="0"/>
              </a:rPr>
              <a:t>says</a:t>
            </a:r>
            <a:r>
              <a:rPr lang="en-US" i="0" dirty="0">
                <a:latin typeface="Times New Roman" charset="0"/>
                <a:ea typeface="ＭＳ Ｐゴシック" charset="0"/>
                <a:cs typeface="ＭＳ Ｐゴシック" charset="0"/>
              </a:rPr>
              <a:t> that nothing is absolutely right or wrong as everything depends upon circumstances. </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7C444C-1E2B-9547-AE16-EEA64DAF1C1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relativist picks and chooses which beliefs to emphasize as important. Of course, we all do this, but the relativist is less consistent.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051AB0-5C38-DF4E-AB1B-A2ADD8E10D3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Relativism is a self-defeating system because it posits a claim that contradicts its tenants.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In the book of Judges, we see three reasons to place God as king.</a:t>
            </a:r>
            <a:r>
              <a:rPr lang="en-SG" dirty="0">
                <a:effectLst/>
                <a:latin typeface="Arial"/>
                <a:cs typeface="Arial"/>
              </a:rPr>
              <a:t> </a:t>
            </a:r>
          </a:p>
          <a:p>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Our world tempts us to trust anything or anyone but God. Yet God provides rare examples of those who are steadfast in their faith. Dr. E. N. Poulson was such an example.</a:t>
            </a:r>
            <a:r>
              <a:rPr lang="en-SG">
                <a:effectLst/>
                <a:latin typeface="Arial"/>
                <a:cs typeface="Arial"/>
              </a:rPr>
              <a:t> </a:t>
            </a:r>
          </a:p>
          <a:p>
            <a:r>
              <a:rPr lang="en-US" sz="1200" kern="1200">
                <a:solidFill>
                  <a:schemeClr val="tx1"/>
                </a:solidFill>
                <a:effectLst/>
                <a:latin typeface="Arial"/>
                <a:ea typeface="ＭＳ Ｐゴシック" pitchFamily="-112" charset="-128"/>
                <a:cs typeface="Arial"/>
              </a:rPr>
              <a:t>He arrived in Singapore from the USA on 17 March 1953 as a missionary to Indonesia. The plan was to apply for his visa from Singapore, then invest his life in Indonesia. </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Rejecting God’s lordship by disobeying him as the king leads to trouble.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introduction previews God's repeated provision of judges even though Israel broke the covenant after Joshua’s death (2:6–3:6).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25350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29D17-51E6-A241-9E8D-AEB0639681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E5CA-2CF5-F747-BD66-285D7159DF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7A7EC3-DF68-A340-B560-0A1E5A5D2EC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7A7EC3-DF68-A340-B560-0A1E5A5D2EC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062E32-0BBF-E144-B9E9-209AD8EC73F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BD03B-88CC-CF47-BD0A-E138D9FE0D4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He actually served for 5 years at SBC before that, ironically, teaching the Chinese how to speak Indonesian. Such is the way God works. He brought an Ang Mo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Dr. P served at SBC until 1988—a full 36 years. I often told him that one of my life goals was to beat his 36 years of service to the college. That will happen if I am able to continue until I am age 70.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DD5AE-26BC-E44B-B5C7-A525A04C24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B14470-7DDC-DA42-B51E-DA36A839E23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DDA7BE-02B8-C94C-87CE-0BFD5B15F81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0C40CF-A754-DA49-B0F5-189524E788C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4055A8-F709-664A-9446-1627E5A450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never intended to retire, so he never did. He taught a Tuesday night Bible Study to SS teachers at Grace Baptist all the way until three days before his home going.</a:t>
            </a:r>
            <a:r>
              <a:rPr lang="en-SG">
                <a:effectLst/>
                <a:latin typeface="Arial"/>
                <a:cs typeface="Arial"/>
              </a:rPr>
              <a:t> </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13C375-1FA6-4D43-8681-4C2D2FF887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13C375-1FA6-4D43-8681-4C2D2FF887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13C375-1FA6-4D43-8681-4C2D2FF887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13C375-1FA6-4D43-8681-4C2D2FF887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93F486-A10E-9146-AB94-3F395BB832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890910-CD0B-BA48-8DA8-F917770AF74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958950-17F0-5341-A92F-787C30E2BEB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13C375-1FA6-4D43-8681-4C2D2FF887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13C375-1FA6-4D43-8681-4C2D2FF887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13C375-1FA6-4D43-8681-4C2D2FF887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Dr. P mentored me as my pastor at GBC for our first ten years in Singapore, but stayed in touch the 17 years since then. He was a model to me of one whose goal was to “be steadfast” in putting his trust in the Lord. </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13C375-1FA6-4D43-8681-4C2D2FF8877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Chapter 15 NLT</a:t>
            </a:r>
          </a:p>
          <a:p>
            <a:r>
              <a:rPr lang="en-US" dirty="0">
                <a:cs typeface="ＭＳ Ｐゴシック" charset="0"/>
              </a:rPr>
              <a:t>Samson’s Vengeance on the Philistines</a:t>
            </a:r>
          </a:p>
          <a:p>
            <a:r>
              <a:rPr lang="en-US" dirty="0">
                <a:cs typeface="ＭＳ Ｐゴシック" charset="0"/>
              </a:rPr>
              <a:t>Later on, during the wheat harvest, Samson took a young goat as a present to his wife. He said, “I’m going into my wife’s room to sleep with her,” but her father wouldn’t let him in. </a:t>
            </a:r>
          </a:p>
          <a:p>
            <a:r>
              <a:rPr lang="en-US" dirty="0">
                <a:cs typeface="ＭＳ Ｐゴシック" charset="0"/>
              </a:rPr>
              <a:t>2 “I truly thought you must hate her,” her father explained, “so I gave her in marriage to your best man. But look, her younger sister is even more beautiful than she is. Marry her instead.” </a:t>
            </a:r>
          </a:p>
          <a:p>
            <a:r>
              <a:rPr lang="en-US" dirty="0">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dirty="0">
                <a:cs typeface="ＭＳ Ｐゴシック" charset="0"/>
              </a:rPr>
              <a:t>6 “Who did this?” the Philistines demanded. </a:t>
            </a:r>
          </a:p>
          <a:p>
            <a:r>
              <a:rPr lang="en-US" dirty="0">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A7144-18B0-E043-90CA-AAB1E477AC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Who is the real king or boss in your life that is worth your trust? I suggest that you be steadfast to trust God above all else.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C53BA0-99D3-964B-B03A-1DF590796B6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185114-3D10-E644-9B6C-288AC9DC27E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81DE53-2E74-934A-B6C8-FC76FF600EB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BBCFD-A80D-D249-8564-A3CB2D55E7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can you stop the cycles? Go back to the Source daily.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1EC24-DA7D-9844-A3AB-01057816D3C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Repeated cycles tell us that the only thing we learn from history is that we don’t learn from history.</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93D5A-762B-4342-A8E2-C59D8D2DEB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Is your commitment to Christ cyclical?</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Being “steadfast” means to be immovable from your place.</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93D5A-762B-4342-A8E2-C59D8D2DEB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When someone gets a wound from a gun, it is very serious and requires immediate</a:t>
            </a:r>
            <a:r>
              <a:rPr lang="en-US" baseline="0">
                <a:latin typeface="Arial"/>
                <a:ea typeface="ＭＳ Ｐゴシック" charset="0"/>
                <a:cs typeface="Arial"/>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a:solidFill>
                  <a:schemeClr val="tx1"/>
                </a:solidFill>
                <a:effectLst/>
                <a:latin typeface="Arial"/>
                <a:ea typeface="ＭＳ Ｐゴシック" pitchFamily="-112" charset="-128"/>
                <a:cs typeface="Arial"/>
              </a:rPr>
              <a:t>How can you stop the cycles? Go back to the Source daily.</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Rejecting God’s lordship through disobeying him as king leads to trouble.</a:t>
            </a:r>
            <a:r>
              <a:rPr lang="en-SG">
                <a:effectLst/>
                <a:latin typeface="Arial"/>
                <a:cs typeface="Arial"/>
              </a:rPr>
              <a:t> </a:t>
            </a:r>
            <a:endParaRPr lang="en-US">
              <a:latin typeface="Arial"/>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D669B4-C410-0B47-B12B-DE09D7968E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Adapted OS-07-Judges-90, 181</a:t>
            </a:r>
          </a:p>
        </p:txBody>
      </p:sp>
    </p:spTree>
    <p:extLst>
      <p:ext uri="{BB962C8B-B14F-4D97-AF65-F5344CB8AC3E}">
        <p14:creationId xmlns:p14="http://schemas.microsoft.com/office/powerpoint/2010/main" val="18540371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91FC53-9F25-A74F-9BA5-3A431E59F5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What is so bad about having relative standards?</a:t>
            </a:r>
            <a:r>
              <a:rPr lang="en-SG">
                <a:effectLst/>
                <a:latin typeface="Arial"/>
                <a:cs typeface="Arial"/>
              </a:rPr>
              <a:t> </a:t>
            </a:r>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91FC53-9F25-A74F-9BA5-3A431E59F5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A5064E-4FB6-0649-8224-DAECF46CA9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raped and abused Bethlehem woman died at the hands of the men of Gibeah, so the Levite cut her body into 12 pieces.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3E3C8-9305-8B4A-81B6-A12CBBD4AA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He sent parts of her body to all the remaining 11 tribes of Israel.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entire country of Israel against the tiny tribe of Benjamin led to the slaughter of the Benjamites.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003A88-276B-FD42-8737-9B291917888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Benjamin had over 45,000 men centuries earlier upon entering the land. </a:t>
            </a:r>
          </a:p>
          <a:p>
            <a:r>
              <a:rPr lang="en-US" dirty="0">
                <a:latin typeface="Arial" panose="020B0604020202020204" pitchFamily="34" charset="0"/>
                <a:ea typeface="ＭＳ Ｐゴシック" charset="0"/>
                <a:cs typeface="Arial" panose="020B0604020202020204" pitchFamily="34" charset="0"/>
              </a:rPr>
              <a:t>• But the combined forces of Israel nearly wiped them out.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Only 600 men of Benjamin were left! The other tribes then asked, “What have we done?” and concocted a plan to steal wives for them.</a:t>
            </a:r>
          </a:p>
        </p:txBody>
      </p:sp>
    </p:spTree>
    <p:extLst>
      <p:ext uri="{BB962C8B-B14F-4D97-AF65-F5344CB8AC3E}">
        <p14:creationId xmlns:p14="http://schemas.microsoft.com/office/powerpoint/2010/main" val="5806095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BFC423-B180-2546-9613-50ADABC48C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Jesus said that no one could serve two masters.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523D47-4441-EE41-8DC9-9FDFFBC582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Replacing God’s wisdom with personal whims is idolatry. That means “making a good thing the ultimate thing.” </a:t>
            </a:r>
            <a:endParaRPr lang="en-US">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44750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871557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510539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9060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12720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15791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686933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10/28/22</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6057284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10/28/22</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004668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10/28/22</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81530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10/28/22</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1290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2520780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10/28/22</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01539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10/28/22</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615322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10/28/22</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877651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10/28/22</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421774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10/28/22</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968008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10/28/22</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88098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10/28/22</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762353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8000578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30580214"/>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51511980"/>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p>
        </p:txBody>
      </p:sp>
    </p:spTree>
    <p:extLst>
      <p:ext uri="{BB962C8B-B14F-4D97-AF65-F5344CB8AC3E}">
        <p14:creationId xmlns:p14="http://schemas.microsoft.com/office/powerpoint/2010/main" val="418523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57153716"/>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45754161"/>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81329415"/>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72860314"/>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9352497"/>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1904899"/>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58691674"/>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75177716"/>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244717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3604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46877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073859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516711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099478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15670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828240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822841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125558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592165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81136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20378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0346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197078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28/10/22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064824069"/>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28/10/22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7017533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28/10/22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91193967"/>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28/10/22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88689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28/10/22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223580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28/10/22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8016161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28/10/22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2023711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28/10/22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41922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28/10/22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168254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27506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28/10/22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4680904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28/10/22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68897101"/>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DB1D1-91D2-924F-A47A-C667C44CBD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2637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FDC01D-B26A-9245-8D58-D8515C3C0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2675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EBE298-0AF6-3249-9734-8FDB9BFFD8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3952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7EB7E0-D2B4-944C-B2DF-BB05100BC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5928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5EC0C-3ABE-6E46-A170-C11E53F3E4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8988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43D474-9346-244E-9B43-D8C6A3062F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2019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B25A4C-5ACC-7E4B-AE1E-A18AD69A62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6789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BBFD8A-0882-E442-93B1-18C3A1A96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131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p>
        </p:txBody>
      </p:sp>
      <p:sp>
        <p:nvSpPr>
          <p:cNvPr id="8" name="Rectangle 27"/>
          <p:cNvSpPr>
            <a:spLocks noGrp="1" noChangeArrowheads="1"/>
          </p:cNvSpPr>
          <p:nvPr>
            <p:ph type="ftr" sz="quarter" idx="11"/>
          </p:nvPr>
        </p:nvSpPr>
        <p:spPr>
          <a:ln/>
        </p:spPr>
        <p:txBody>
          <a:bodyPr/>
          <a:lstStyle>
            <a:lvl1pPr>
              <a:defRPr/>
            </a:lvl1pPr>
          </a:lstStyle>
          <a:p>
            <a:pPr>
              <a:defRPr/>
            </a:pPr>
            <a:endParaRPr lang="en-US"/>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1086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B78AB8-52B3-324C-A4F2-1B415CBD0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8776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0300B9-71EA-D741-8721-5E73AFD400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4357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CB409-A947-654C-808B-5C20A1F1F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41904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2081501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34364034"/>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1152444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3824656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4596281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75343827"/>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15158324"/>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p>
        </p:txBody>
      </p:sp>
      <p:sp>
        <p:nvSpPr>
          <p:cNvPr id="4" name="Rectangle 27"/>
          <p:cNvSpPr>
            <a:spLocks noGrp="1" noChangeArrowheads="1"/>
          </p:cNvSpPr>
          <p:nvPr>
            <p:ph type="ftr" sz="quarter" idx="11"/>
          </p:nvPr>
        </p:nvSpPr>
        <p:spPr>
          <a:ln/>
        </p:spPr>
        <p:txBody>
          <a:bodyPr/>
          <a:lstStyle>
            <a:lvl1pPr>
              <a:defRPr/>
            </a:lvl1pPr>
          </a:lstStyle>
          <a:p>
            <a:pPr>
              <a:defRPr/>
            </a:pPr>
            <a:endParaRPr lang="en-US"/>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38663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9025821"/>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2177823"/>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3841555"/>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3932430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379186"/>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a:lvl1pPr>
          </a:lstStyle>
          <a:p>
            <a:r>
              <a:rPr lang="en-US"/>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solidFill>
                <a:srgbClr val="FFCC66"/>
              </a:solidFill>
              <a:latin typeface="Times New Roman"/>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solidFill>
                <a:srgbClr val="FFCC66"/>
              </a:solidFill>
              <a:latin typeface="Times New Roman"/>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0789446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0996380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9997141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1436691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8"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286755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p>
        </p:txBody>
      </p:sp>
      <p:sp>
        <p:nvSpPr>
          <p:cNvPr id="3" name="Rectangle 27"/>
          <p:cNvSpPr>
            <a:spLocks noGrp="1" noChangeArrowheads="1"/>
          </p:cNvSpPr>
          <p:nvPr>
            <p:ph type="ftr" sz="quarter" idx="11"/>
          </p:nvPr>
        </p:nvSpPr>
        <p:spPr>
          <a:ln/>
        </p:spPr>
        <p:txBody>
          <a:bodyPr/>
          <a:lstStyle>
            <a:lvl1pPr>
              <a:defRPr/>
            </a:lvl1pPr>
          </a:lstStyle>
          <a:p>
            <a:pPr>
              <a:defRPr/>
            </a:pPr>
            <a:endParaRPr lang="en-US"/>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10204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4"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27667405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3"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12760838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7190697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6"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7440834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4316591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FFCC66"/>
              </a:solidFill>
              <a:latin typeface="Times New Roman"/>
            </a:endParaRPr>
          </a:p>
        </p:txBody>
      </p:sp>
      <p:sp>
        <p:nvSpPr>
          <p:cNvPr id="5" name="Rectangle 27"/>
          <p:cNvSpPr>
            <a:spLocks noGrp="1" noChangeArrowheads="1"/>
          </p:cNvSpPr>
          <p:nvPr>
            <p:ph type="ftr" sz="quarter" idx="11"/>
          </p:nvPr>
        </p:nvSpPr>
        <p:spPr>
          <a:ln/>
        </p:spPr>
        <p:txBody>
          <a:bodyPr/>
          <a:lstStyle>
            <a:lvl1pPr>
              <a:defRPr/>
            </a:lvl1pPr>
          </a:lstStyle>
          <a:p>
            <a:pPr>
              <a:defRPr/>
            </a:pPr>
            <a:endParaRPr lang="en-US">
              <a:solidFill>
                <a:srgbClr val="FFCC66"/>
              </a:solidFill>
              <a:latin typeface="Times New Roman"/>
            </a:endParaRPr>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solidFill>
                <a:srgbClr val="FFCC66"/>
              </a:solidFill>
              <a:latin typeface="Times New Roman"/>
            </a:endParaRPr>
          </a:p>
        </p:txBody>
      </p:sp>
    </p:spTree>
    <p:extLst>
      <p:ext uri="{BB962C8B-B14F-4D97-AF65-F5344CB8AC3E}">
        <p14:creationId xmlns:p14="http://schemas.microsoft.com/office/powerpoint/2010/main" val="322988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221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7556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341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7924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pPr>
                <a:defRPr/>
              </a:pPr>
              <a:t>‹#›</a:t>
            </a:fld>
            <a:endParaRPr lang="en-AU"/>
          </a:p>
        </p:txBody>
      </p:sp>
    </p:spTree>
    <p:extLst>
      <p:ext uri="{BB962C8B-B14F-4D97-AF65-F5344CB8AC3E}">
        <p14:creationId xmlns:p14="http://schemas.microsoft.com/office/powerpoint/2010/main" val="43881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pPr>
                <a:defRPr/>
              </a:pPr>
              <a:t>‹#›</a:t>
            </a:fld>
            <a:endParaRPr lang="en-AU"/>
          </a:p>
        </p:txBody>
      </p:sp>
    </p:spTree>
    <p:extLst>
      <p:ext uri="{BB962C8B-B14F-4D97-AF65-F5344CB8AC3E}">
        <p14:creationId xmlns:p14="http://schemas.microsoft.com/office/powerpoint/2010/main" val="3666036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pPr>
                <a:defRPr/>
              </a:pPr>
              <a:t>‹#›</a:t>
            </a:fld>
            <a:endParaRPr lang="en-AU"/>
          </a:p>
        </p:txBody>
      </p:sp>
    </p:spTree>
    <p:extLst>
      <p:ext uri="{BB962C8B-B14F-4D97-AF65-F5344CB8AC3E}">
        <p14:creationId xmlns:p14="http://schemas.microsoft.com/office/powerpoint/2010/main" val="139862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pPr>
                <a:defRPr/>
              </a:pPr>
              <a:t>‹#›</a:t>
            </a:fld>
            <a:endParaRPr lang="en-AU"/>
          </a:p>
        </p:txBody>
      </p:sp>
    </p:spTree>
    <p:extLst>
      <p:ext uri="{BB962C8B-B14F-4D97-AF65-F5344CB8AC3E}">
        <p14:creationId xmlns:p14="http://schemas.microsoft.com/office/powerpoint/2010/main" val="1451806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pPr>
                <a:defRPr/>
              </a:pPr>
              <a:t>‹#›</a:t>
            </a:fld>
            <a:endParaRPr lang="en-AU"/>
          </a:p>
        </p:txBody>
      </p:sp>
    </p:spTree>
    <p:extLst>
      <p:ext uri="{BB962C8B-B14F-4D97-AF65-F5344CB8AC3E}">
        <p14:creationId xmlns:p14="http://schemas.microsoft.com/office/powerpoint/2010/main" val="3697774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pPr>
                <a:defRPr/>
              </a:pPr>
              <a:t>‹#›</a:t>
            </a:fld>
            <a:endParaRPr lang="en-AU"/>
          </a:p>
        </p:txBody>
      </p:sp>
    </p:spTree>
    <p:extLst>
      <p:ext uri="{BB962C8B-B14F-4D97-AF65-F5344CB8AC3E}">
        <p14:creationId xmlns:p14="http://schemas.microsoft.com/office/powerpoint/2010/main" val="4081575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pPr>
                <a:defRPr/>
              </a:pPr>
              <a:t>‹#›</a:t>
            </a:fld>
            <a:endParaRPr lang="en-AU"/>
          </a:p>
        </p:txBody>
      </p:sp>
    </p:spTree>
    <p:extLst>
      <p:ext uri="{BB962C8B-B14F-4D97-AF65-F5344CB8AC3E}">
        <p14:creationId xmlns:p14="http://schemas.microsoft.com/office/powerpoint/2010/main" val="77678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pPr>
                <a:defRPr/>
              </a:pPr>
              <a:t>‹#›</a:t>
            </a:fld>
            <a:endParaRPr lang="en-AU"/>
          </a:p>
        </p:txBody>
      </p:sp>
    </p:spTree>
    <p:extLst>
      <p:ext uri="{BB962C8B-B14F-4D97-AF65-F5344CB8AC3E}">
        <p14:creationId xmlns:p14="http://schemas.microsoft.com/office/powerpoint/2010/main" val="27598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pPr>
                <a:defRPr/>
              </a:pPr>
              <a:t>‹#›</a:t>
            </a:fld>
            <a:endParaRPr lang="en-AU"/>
          </a:p>
        </p:txBody>
      </p:sp>
    </p:spTree>
    <p:extLst>
      <p:ext uri="{BB962C8B-B14F-4D97-AF65-F5344CB8AC3E}">
        <p14:creationId xmlns:p14="http://schemas.microsoft.com/office/powerpoint/2010/main" val="222583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pPr>
                <a:defRPr/>
              </a:pPr>
              <a:t>‹#›</a:t>
            </a:fld>
            <a:endParaRPr lang="en-AU"/>
          </a:p>
        </p:txBody>
      </p:sp>
    </p:spTree>
    <p:extLst>
      <p:ext uri="{BB962C8B-B14F-4D97-AF65-F5344CB8AC3E}">
        <p14:creationId xmlns:p14="http://schemas.microsoft.com/office/powerpoint/2010/main" val="837857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pPr>
                <a:defRPr/>
              </a:pPr>
              <a:t>‹#›</a:t>
            </a:fld>
            <a:endParaRPr lang="en-AU"/>
          </a:p>
        </p:txBody>
      </p:sp>
    </p:spTree>
    <p:extLst>
      <p:ext uri="{BB962C8B-B14F-4D97-AF65-F5344CB8AC3E}">
        <p14:creationId xmlns:p14="http://schemas.microsoft.com/office/powerpoint/2010/main" val="1083616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77A25F34-AF69-8F4E-8549-D9142F474037}" type="slidenum">
              <a:rPr lang="en-US"/>
              <a:pPr>
                <a:defRPr/>
              </a:pPr>
              <a:t>‹#›</a:t>
            </a:fld>
            <a:endParaRPr lang="en-US"/>
          </a:p>
        </p:txBody>
      </p:sp>
    </p:spTree>
    <p:extLst>
      <p:ext uri="{BB962C8B-B14F-4D97-AF65-F5344CB8AC3E}">
        <p14:creationId xmlns:p14="http://schemas.microsoft.com/office/powerpoint/2010/main" val="41441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8E7C39D5-D657-4A47-B9A1-08423B10D937}" type="slidenum">
              <a:rPr lang="en-US"/>
              <a:pPr>
                <a:defRPr/>
              </a:pPr>
              <a:t>‹#›</a:t>
            </a:fld>
            <a:endParaRPr lang="en-US"/>
          </a:p>
        </p:txBody>
      </p:sp>
    </p:spTree>
    <p:extLst>
      <p:ext uri="{BB962C8B-B14F-4D97-AF65-F5344CB8AC3E}">
        <p14:creationId xmlns:p14="http://schemas.microsoft.com/office/powerpoint/2010/main" val="1817905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199D3CC7-1902-3A42-9C51-1178789E1AE9}" type="slidenum">
              <a:rPr lang="en-US"/>
              <a:pPr>
                <a:defRPr/>
              </a:pPr>
              <a:t>‹#›</a:t>
            </a:fld>
            <a:endParaRPr lang="en-US"/>
          </a:p>
        </p:txBody>
      </p:sp>
    </p:spTree>
    <p:extLst>
      <p:ext uri="{BB962C8B-B14F-4D97-AF65-F5344CB8AC3E}">
        <p14:creationId xmlns:p14="http://schemas.microsoft.com/office/powerpoint/2010/main" val="3006620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0A8F244D-9694-684B-B4DE-8B353C5FD4F9}" type="slidenum">
              <a:rPr lang="en-US"/>
              <a:pPr>
                <a:defRPr/>
              </a:pPr>
              <a:t>‹#›</a:t>
            </a:fld>
            <a:endParaRPr lang="en-US"/>
          </a:p>
        </p:txBody>
      </p:sp>
    </p:spTree>
    <p:extLst>
      <p:ext uri="{BB962C8B-B14F-4D97-AF65-F5344CB8AC3E}">
        <p14:creationId xmlns:p14="http://schemas.microsoft.com/office/powerpoint/2010/main" val="265276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8477AA9E-330D-2145-995B-02F8500595A6}" type="slidenum">
              <a:rPr lang="en-US"/>
              <a:pPr>
                <a:defRPr/>
              </a:pPr>
              <a:t>‹#›</a:t>
            </a:fld>
            <a:endParaRPr lang="en-US"/>
          </a:p>
        </p:txBody>
      </p:sp>
    </p:spTree>
    <p:extLst>
      <p:ext uri="{BB962C8B-B14F-4D97-AF65-F5344CB8AC3E}">
        <p14:creationId xmlns:p14="http://schemas.microsoft.com/office/powerpoint/2010/main" val="2226265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9F9E404A-D385-5841-937A-07E6C137912F}" type="slidenum">
              <a:rPr lang="en-US"/>
              <a:pPr>
                <a:defRPr/>
              </a:pPr>
              <a:t>‹#›</a:t>
            </a:fld>
            <a:endParaRPr lang="en-US"/>
          </a:p>
        </p:txBody>
      </p:sp>
    </p:spTree>
    <p:extLst>
      <p:ext uri="{BB962C8B-B14F-4D97-AF65-F5344CB8AC3E}">
        <p14:creationId xmlns:p14="http://schemas.microsoft.com/office/powerpoint/2010/main" val="308534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059ACEE3-120E-764E-BE4B-3219537F8F11}" type="slidenum">
              <a:rPr lang="en-US"/>
              <a:pPr>
                <a:defRPr/>
              </a:pPr>
              <a:t>‹#›</a:t>
            </a:fld>
            <a:endParaRPr lang="en-US"/>
          </a:p>
        </p:txBody>
      </p:sp>
    </p:spTree>
    <p:extLst>
      <p:ext uri="{BB962C8B-B14F-4D97-AF65-F5344CB8AC3E}">
        <p14:creationId xmlns:p14="http://schemas.microsoft.com/office/powerpoint/2010/main" val="3962631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8DC00DC-AEDA-B747-9BDF-0071F56FA784}" type="slidenum">
              <a:rPr lang="en-US"/>
              <a:pPr>
                <a:defRPr/>
              </a:pPr>
              <a:t>‹#›</a:t>
            </a:fld>
            <a:endParaRPr lang="en-US"/>
          </a:p>
        </p:txBody>
      </p:sp>
    </p:spTree>
    <p:extLst>
      <p:ext uri="{BB962C8B-B14F-4D97-AF65-F5344CB8AC3E}">
        <p14:creationId xmlns:p14="http://schemas.microsoft.com/office/powerpoint/2010/main" val="365845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82B5A407-8463-A541-8468-8F6A3A90B77D}" type="slidenum">
              <a:rPr lang="en-US"/>
              <a:pPr>
                <a:defRPr/>
              </a:pPr>
              <a:t>‹#›</a:t>
            </a:fld>
            <a:endParaRPr lang="en-US"/>
          </a:p>
        </p:txBody>
      </p:sp>
    </p:spTree>
    <p:extLst>
      <p:ext uri="{BB962C8B-B14F-4D97-AF65-F5344CB8AC3E}">
        <p14:creationId xmlns:p14="http://schemas.microsoft.com/office/powerpoint/2010/main" val="162791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0B762A07-7AE8-1A4F-9D94-0E2A3F9CCBE7}" type="slidenum">
              <a:rPr lang="en-US"/>
              <a:pPr>
                <a:defRPr/>
              </a:pPr>
              <a:t>‹#›</a:t>
            </a:fld>
            <a:endParaRPr lang="en-US"/>
          </a:p>
        </p:txBody>
      </p:sp>
    </p:spTree>
    <p:extLst>
      <p:ext uri="{BB962C8B-B14F-4D97-AF65-F5344CB8AC3E}">
        <p14:creationId xmlns:p14="http://schemas.microsoft.com/office/powerpoint/2010/main" val="1941751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EA854540-E8D5-7B49-AFF1-56104EB554A8}" type="slidenum">
              <a:rPr lang="en-US"/>
              <a:pPr>
                <a:defRPr/>
              </a:pPr>
              <a:t>‹#›</a:t>
            </a:fld>
            <a:endParaRPr lang="en-US"/>
          </a:p>
        </p:txBody>
      </p:sp>
    </p:spTree>
    <p:extLst>
      <p:ext uri="{BB962C8B-B14F-4D97-AF65-F5344CB8AC3E}">
        <p14:creationId xmlns:p14="http://schemas.microsoft.com/office/powerpoint/2010/main" val="635148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93412133-0AE5-414D-9C06-FEEAC777D50F}" type="slidenum">
              <a:rPr lang="en-US"/>
              <a:pPr>
                <a:defRPr/>
              </a:pPr>
              <a:t>‹#›</a:t>
            </a:fld>
            <a:endParaRPr lang="en-US"/>
          </a:p>
        </p:txBody>
      </p:sp>
    </p:spTree>
    <p:extLst>
      <p:ext uri="{BB962C8B-B14F-4D97-AF65-F5344CB8AC3E}">
        <p14:creationId xmlns:p14="http://schemas.microsoft.com/office/powerpoint/2010/main" val="3010036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083095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097302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986717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36805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899202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070700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44523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054863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732876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2847045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17994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3739099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14994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00827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44949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latin typeface="Arial"/>
              </a:rPr>
              <a:t>Words &amp; Music: Marc Byrd,</a:t>
            </a:r>
          </a:p>
          <a:p>
            <a:pPr>
              <a:defRPr/>
            </a:pPr>
            <a:r>
              <a:rPr lang="en-US">
                <a:latin typeface="Arial"/>
              </a:rPr>
              <a:t>Steve Hindalong</a:t>
            </a:r>
          </a:p>
        </p:txBody>
      </p:sp>
    </p:spTree>
    <p:extLst>
      <p:ext uri="{BB962C8B-B14F-4D97-AF65-F5344CB8AC3E}">
        <p14:creationId xmlns:p14="http://schemas.microsoft.com/office/powerpoint/2010/main" val="4248846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2682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755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22405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94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9122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658256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317453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5595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3708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14290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2992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34788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522513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119544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32094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5726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9687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3879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6640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7178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5600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1157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078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3447867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0010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2050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4208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545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7891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0458C"/>
                  </a:solidFill>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387295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986113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380044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9736810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8700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6.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0458C"/>
                </a:solidFill>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0458C"/>
                  </a:solidFill>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40458C"/>
                  </a:solidFill>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solidFill>
                <a:srgbClr val="40458C"/>
              </a:solidFill>
              <a:latin typeface="Tahoma"/>
            </a:endParaRPr>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solidFill>
                <a:srgbClr val="40458C"/>
              </a:solidFill>
              <a:latin typeface="Tahoma"/>
            </a:endParaRPr>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437285326"/>
      </p:ext>
    </p:extLst>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10/28/22</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124716451"/>
      </p:ext>
    </p:extLst>
  </p:cSld>
  <p:clrMap bg1="lt1" tx1="dk1" bg2="lt2" tx2="dk2" accent1="accent1" accent2="accent2" accent3="accent3" accent4="accent4" accent5="accent5" accent6="accent6" hlink="hlink" folHlink="folHlink"/>
  <p:sldLayoutIdLst>
    <p:sldLayoutId id="2147485930" r:id="rId1"/>
    <p:sldLayoutId id="2147485931" r:id="rId2"/>
    <p:sldLayoutId id="2147485932" r:id="rId3"/>
    <p:sldLayoutId id="2147485933" r:id="rId4"/>
    <p:sldLayoutId id="2147485934" r:id="rId5"/>
    <p:sldLayoutId id="2147485935" r:id="rId6"/>
    <p:sldLayoutId id="2147485936" r:id="rId7"/>
    <p:sldLayoutId id="2147485937" r:id="rId8"/>
    <p:sldLayoutId id="2147485938" r:id="rId9"/>
    <p:sldLayoutId id="2147485939" r:id="rId10"/>
    <p:sldLayoutId id="214748594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636333807"/>
      </p:ext>
    </p:extLst>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3973709"/>
      </p:ext>
    </p:extLst>
  </p:cSld>
  <p:clrMap bg1="lt1" tx1="dk1" bg2="lt2" tx2="dk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 id="21474860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28/10/22</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221384608"/>
      </p:ext>
    </p:extLst>
  </p:cSld>
  <p:clrMap bg1="lt1" tx1="dk1" bg2="lt2" tx2="dk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3F3D4640-E20E-EB4F-B6B2-E0A01E3459A2}"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45412686"/>
      </p:ext>
    </p:extLst>
  </p:cSld>
  <p:clrMap bg1="lt1" tx1="dk1" bg2="lt2" tx2="dk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605880"/>
      </p:ext>
    </p:extLst>
  </p:cSld>
  <p:clrMap bg1="lt1" tx1="dk1" bg2="lt2" tx2="dk2" accent1="accent1" accent2="accent2" accent3="accent3" accent4="accent4" accent5="accent5" accent6="accent6" hlink="hlink" folHlink="folHlink"/>
  <p:sldLayoutIdLst>
    <p:sldLayoutId id="2147486091" r:id="rId1"/>
    <p:sldLayoutId id="2147486092" r:id="rId2"/>
    <p:sldLayoutId id="2147486093" r:id="rId3"/>
    <p:sldLayoutId id="2147486094" r:id="rId4"/>
    <p:sldLayoutId id="2147486095" r:id="rId5"/>
    <p:sldLayoutId id="2147486096" r:id="rId6"/>
    <p:sldLayoutId id="2147486097" r:id="rId7"/>
    <p:sldLayoutId id="2147486098" r:id="rId8"/>
    <p:sldLayoutId id="2147486099" r:id="rId9"/>
    <p:sldLayoutId id="2147486100" r:id="rId10"/>
    <p:sldLayoutId id="2147486101" r:id="rId11"/>
    <p:sldLayoutId id="214748610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a:solidFill>
                    <a:srgbClr val="FFCC66"/>
                  </a:solidFill>
                  <a:latin typeface="Arial" pitchFamily="-111"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a:solidFill>
                <a:srgbClr val="FFCC66"/>
              </a:solidFill>
              <a:latin typeface="Arial"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a:latin typeface="+mn-lt"/>
                <a:ea typeface="+mn-ea"/>
                <a:cs typeface="+mn-cs"/>
              </a:defRPr>
            </a:lvl1pPr>
          </a:lstStyle>
          <a:p>
            <a:pPr defTabSz="914400" fontAlgn="base">
              <a:spcBef>
                <a:spcPct val="0"/>
              </a:spcBef>
              <a:spcAft>
                <a:spcPct val="0"/>
              </a:spcAft>
              <a:defRPr/>
            </a:pPr>
            <a:endParaRPr lang="en-US">
              <a:solidFill>
                <a:srgbClr val="FFCC66"/>
              </a:solidFill>
              <a:latin typeface="Times New Roman"/>
            </a:endParaRPr>
          </a:p>
        </p:txBody>
      </p:sp>
    </p:spTree>
    <p:extLst>
      <p:ext uri="{BB962C8B-B14F-4D97-AF65-F5344CB8AC3E}">
        <p14:creationId xmlns:p14="http://schemas.microsoft.com/office/powerpoint/2010/main" val="2369456796"/>
      </p:ext>
    </p:extLst>
  </p:cSld>
  <p:clrMap bg1="dk2" tx1="lt1" bg2="dk1" tx2="lt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02"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5705"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6B6B84D0-AD2F-8641-B4FB-C5E6619F32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4EE49A91-E000-024B-99E2-105F279D3E6F}"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246991304"/>
      </p:ext>
    </p:extLst>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1535"/>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7458"/>
      </p:ext>
    </p:extLst>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90.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90.xml"/></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2.xml"/><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1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86.xml"/><Relationship Id="rId1" Type="http://schemas.openxmlformats.org/officeDocument/2006/relationships/slideLayout" Target="../slideLayouts/slideLayout90.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7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59.xml"/></Relationships>
</file>

<file path=ppt/slides/_rels/slide11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2.xml"/><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1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6.xm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8.xml"/><Relationship Id="rId1" Type="http://schemas.openxmlformats.org/officeDocument/2006/relationships/slideLayout" Target="../slideLayouts/slideLayout101.xm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46.xml"/></Relationships>
</file>

<file path=ppt/slides/_rels/slide1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1.xml"/><Relationship Id="rId1" Type="http://schemas.openxmlformats.org/officeDocument/2006/relationships/slideLayout" Target="../slideLayouts/slideLayout46.xml"/></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117.xml"/></Relationships>
</file>

<file path=ppt/slides/_rels/slide1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3.xml"/><Relationship Id="rId1" Type="http://schemas.openxmlformats.org/officeDocument/2006/relationships/slideLayout" Target="../slideLayouts/slideLayout1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117.xml"/></Relationships>
</file>

<file path=ppt/slides/_rels/slide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5.xml"/><Relationship Id="rId1" Type="http://schemas.openxmlformats.org/officeDocument/2006/relationships/slideLayout" Target="../slideLayouts/slideLayout117.xml"/></Relationships>
</file>

<file path=ppt/slides/_rels/slide1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117.xml"/></Relationships>
</file>

<file path=ppt/slides/_rels/slide1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7.xml"/><Relationship Id="rId1" Type="http://schemas.openxmlformats.org/officeDocument/2006/relationships/slideLayout" Target="../slideLayouts/slideLayout118.xml"/></Relationships>
</file>

<file path=ppt/slides/_rels/slide1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8.xml"/><Relationship Id="rId1" Type="http://schemas.openxmlformats.org/officeDocument/2006/relationships/slideLayout" Target="../slideLayouts/slideLayout89.xml"/></Relationships>
</file>

<file path=ppt/slides/_rels/slide1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9.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0.xml"/><Relationship Id="rId1" Type="http://schemas.openxmlformats.org/officeDocument/2006/relationships/slideLayout" Target="../slideLayouts/slideLayout46.xml"/></Relationships>
</file>

<file path=ppt/slides/_rels/slide1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1.xml"/><Relationship Id="rId1" Type="http://schemas.openxmlformats.org/officeDocument/2006/relationships/slideLayout" Target="../slideLayouts/slideLayout46.xml"/></Relationships>
</file>

<file path=ppt/slides/_rels/slide1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2.xml"/><Relationship Id="rId1" Type="http://schemas.openxmlformats.org/officeDocument/2006/relationships/slideLayout" Target="../slideLayouts/slideLayout163.xml"/><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8.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8.xml"/><Relationship Id="rId1" Type="http://schemas.openxmlformats.org/officeDocument/2006/relationships/themeOverride" Target="../theme/themeOverr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158.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9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988"/>
            <a:ext cx="9120187" cy="1446653"/>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charset="0"/>
                <a:ea typeface="ＭＳ Ｐゴシック" charset="0"/>
                <a:cs typeface="ＭＳ Ｐゴシック" charset="0"/>
              </a:rPr>
              <a:t>كن صامداً</a:t>
            </a:r>
            <a:endParaRPr lang="en-US" sz="9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46550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New Bible Atlas</a:t>
            </a:r>
          </a:p>
        </p:txBody>
      </p:sp>
      <p:sp>
        <p:nvSpPr>
          <p:cNvPr id="180227" name="Rectangle 5"/>
          <p:cNvSpPr>
            <a:spLocks noGrp="1" noChangeArrowheads="1"/>
          </p:cNvSpPr>
          <p:nvPr>
            <p:ph type="title" idx="4294967295"/>
          </p:nvPr>
        </p:nvSpPr>
        <p:spPr>
          <a:xfrm>
            <a:off x="5334000" y="609600"/>
            <a:ext cx="2819400" cy="2554545"/>
          </a:xfrm>
          <a:noFill/>
        </p:spPr>
        <p:txBody>
          <a:bodyPr anchor="t">
            <a:spAutoFit/>
          </a:bodyPr>
          <a:lstStyle/>
          <a:p>
            <a:pPr eaLnBrk="1" hangingPunct="1"/>
            <a:r>
              <a:rPr lang="ar-JO" sz="4000" b="1" i="1" dirty="0">
                <a:solidFill>
                  <a:srgbClr val="FFFF00"/>
                </a:solidFill>
                <a:latin typeface="Arial" charset="0"/>
                <a:ea typeface="ＭＳ Ｐゴシック" charset="0"/>
              </a:rPr>
              <a:t>امتلاك    الأرض     بقيادة      يشوع</a:t>
            </a:r>
            <a:endParaRPr lang="en-US" sz="3200" b="1" i="1" dirty="0">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19187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b="1" dirty="0"/>
              <a:t>ندخل في دوائر عندما نصنع القواعد.</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6874721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ar-JO" sz="6000" b="1" dirty="0">
                <a:solidFill>
                  <a:schemeClr val="tx1"/>
                </a:solidFill>
                <a:latin typeface="Arial" charset="0"/>
                <a:ea typeface="ＭＳ Ｐゴシック" charset="0"/>
              </a:rPr>
              <a:t>النسبوية الأخلاقية</a:t>
            </a:r>
            <a:endParaRPr lang="en-US" sz="6000" b="1" dirty="0">
              <a:solidFill>
                <a:schemeClr val="tx1"/>
              </a:solidFill>
              <a:latin typeface="Arial" charset="0"/>
              <a:ea typeface="ＭＳ Ｐゴシック" charset="0"/>
            </a:endParaRPr>
          </a:p>
        </p:txBody>
      </p:sp>
    </p:spTree>
    <p:extLst>
      <p:ext uri="{BB962C8B-B14F-4D97-AF65-F5344CB8AC3E}">
        <p14:creationId xmlns:p14="http://schemas.microsoft.com/office/powerpoint/2010/main" val="60435599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b="1" dirty="0">
                <a:solidFill>
                  <a:srgbClr val="FFFFFF"/>
                </a:solidFill>
                <a:latin typeface="Arial" charset="0"/>
                <a:ea typeface="ＭＳ Ｐゴシック" charset="0"/>
              </a:rPr>
              <a:t>النسبوية</a:t>
            </a:r>
            <a:endParaRPr lang="en-US" b="1" dirty="0">
              <a:solidFill>
                <a:srgbClr val="FFFFFF"/>
              </a:solidFill>
              <a:effectLst>
                <a:glow rad="177800">
                  <a:schemeClr val="tx1"/>
                </a:glow>
              </a:effectLst>
              <a:latin typeface="Arial" charset="0"/>
              <a:ea typeface="ＭＳ Ｐゴシック"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0457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ar-JO" sz="6000" b="1" dirty="0"/>
              <a:t>ضمادات على جرح طلق ناري</a:t>
            </a:r>
            <a:endParaRPr lang="en-US" sz="6000" b="1" dirty="0">
              <a:solidFill>
                <a:srgbClr val="000000"/>
              </a:solidFill>
              <a:effectLst/>
              <a:latin typeface="Driveby"/>
              <a:ea typeface="ＭＳ Ｐゴシック" charset="0"/>
              <a:cs typeface="Driveby"/>
            </a:endParaRP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uLnTx/>
                <a:uFillTx/>
                <a:latin typeface="Arial"/>
                <a:ea typeface="ＭＳ Ｐゴシック" charset="0"/>
                <a:cs typeface="Arial"/>
              </a:rPr>
              <a:t>دروس من سفر القضاة</a:t>
            </a:r>
            <a:endParaRPr kumimoji="0" lang="en-US" sz="4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75246262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لماذا يجب 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صامداً</a:t>
            </a:r>
            <a:r>
              <a:rPr lang="ar-JO" sz="5400" b="1" dirty="0">
                <a:effectLst>
                  <a:glow rad="127000">
                    <a:schemeClr val="tx1"/>
                  </a:glow>
                </a:effectLst>
                <a:latin typeface="Arial" charset="0"/>
                <a:ea typeface="ＭＳ Ｐゴシック" charset="0"/>
                <a:cs typeface="ＭＳ Ｐゴシック" charset="0"/>
              </a:rPr>
              <a:t> في اختيارك الله كملك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أسباب</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133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1. الطاعة الناقصة تنتج ثمار </a:t>
            </a:r>
            <a:r>
              <a:rPr lang="ar-JO" sz="4800" b="1" dirty="0">
                <a:solidFill>
                  <a:srgbClr val="FFFF00"/>
                </a:solidFill>
                <a:effectLst>
                  <a:glow rad="127000">
                    <a:schemeClr val="tx1"/>
                  </a:glow>
                </a:effectLst>
                <a:latin typeface="Arial" charset="0"/>
                <a:ea typeface="ＭＳ Ｐゴシック" charset="0"/>
                <a:cs typeface="ＭＳ Ｐゴシック" charset="0"/>
              </a:rPr>
              <a:t>الفشل</a:t>
            </a:r>
            <a:r>
              <a:rPr lang="ar-JO" sz="4800" b="1" dirty="0">
                <a:effectLst>
                  <a:glow rad="127000">
                    <a:schemeClr val="tx1"/>
                  </a:glow>
                </a:effectLst>
                <a:latin typeface="Arial" charset="0"/>
                <a:ea typeface="ＭＳ Ｐゴシック" charset="0"/>
                <a:cs typeface="ＭＳ Ｐゴシック" charset="0"/>
              </a:rPr>
              <a:t> (1 – 2)</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14434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2. النسبوية ( الإرتباط بالمجتمع المحيط )  تقود إلى </a:t>
            </a:r>
            <a:r>
              <a:rPr lang="ar-JO" sz="4800" b="1" dirty="0">
                <a:solidFill>
                  <a:srgbClr val="FFFF00"/>
                </a:solidFill>
                <a:effectLst>
                  <a:glow rad="127000">
                    <a:schemeClr val="tx1"/>
                  </a:glow>
                </a:effectLst>
                <a:latin typeface="Arial" charset="0"/>
                <a:ea typeface="ＭＳ Ｐゴシック" charset="0"/>
                <a:cs typeface="ＭＳ Ｐゴシック" charset="0"/>
              </a:rPr>
              <a:t>الدوران</a:t>
            </a:r>
            <a:r>
              <a:rPr lang="ar-JO" sz="4800" b="1" dirty="0">
                <a:effectLst>
                  <a:glow rad="127000">
                    <a:schemeClr val="tx1"/>
                  </a:glow>
                </a:effectLst>
                <a:latin typeface="Arial" charset="0"/>
                <a:ea typeface="ＭＳ Ｐゴシック" charset="0"/>
                <a:cs typeface="ＭＳ Ｐゴシック" charset="0"/>
              </a:rPr>
              <a:t> في الخطية    (3 – 16)</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6021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b="1" dirty="0">
                <a:effectLst>
                  <a:glow rad="127000">
                    <a:schemeClr val="tx1"/>
                  </a:glow>
                </a:effectLst>
                <a:latin typeface="Arial" charset="0"/>
                <a:ea typeface="ＭＳ Ｐゴシック" charset="0"/>
                <a:cs typeface="ＭＳ Ｐゴシック" charset="0"/>
              </a:rPr>
              <a:t>3. النسبوية تقود إلى </a:t>
            </a:r>
            <a:r>
              <a:rPr lang="ar-JO" sz="4800" b="1" dirty="0">
                <a:solidFill>
                  <a:srgbClr val="FFFF00"/>
                </a:solidFill>
                <a:effectLst>
                  <a:glow rad="127000">
                    <a:schemeClr val="tx1"/>
                  </a:glow>
                </a:effectLst>
                <a:latin typeface="Arial" charset="0"/>
                <a:ea typeface="ＭＳ Ｐゴシック" charset="0"/>
                <a:cs typeface="ＭＳ Ｐゴシック" charset="0"/>
              </a:rPr>
              <a:t>الوثنية</a:t>
            </a:r>
            <a:r>
              <a:rPr lang="ar-JO" sz="4800" b="1" dirty="0">
                <a:effectLst>
                  <a:glow rad="127000">
                    <a:schemeClr val="tx1"/>
                  </a:glow>
                </a:effectLst>
                <a:latin typeface="Arial" charset="0"/>
                <a:ea typeface="ＭＳ Ｐゴシック" charset="0"/>
                <a:cs typeface="ＭＳ Ｐゴシック" charset="0"/>
              </a:rPr>
              <a:t> (17 – 21)</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09718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فشل إسرائيل الديني و الأخلاقي يظهر أنهم يحتاجون إلى ملك بار بدلاً من نسبويتهم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(قضاة 17-21)</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4682296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درجة التكريس للرب</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2755" name="Title 3"/>
          <p:cNvSpPr>
            <a:spLocks noGrp="1"/>
          </p:cNvSpPr>
          <p:nvPr>
            <p:ph type="title" idx="4294967295"/>
          </p:nvPr>
        </p:nvSpPr>
        <p:spPr>
          <a:xfrm>
            <a:off x="1143000" y="76200"/>
            <a:ext cx="7772400" cy="1143000"/>
          </a:xfrm>
        </p:spPr>
        <p:txBody>
          <a:bodyPr/>
          <a:lstStyle/>
          <a:p>
            <a:r>
              <a:rPr lang="ar-JO" sz="4800" b="1" dirty="0">
                <a:latin typeface="Arial" panose="020B0604020202020204" pitchFamily="34" charset="0"/>
                <a:ea typeface="ＭＳ Ｐゴシック" charset="0"/>
                <a:cs typeface="Arial" panose="020B0604020202020204" pitchFamily="34" charset="0"/>
              </a:rPr>
              <a:t>دوامة من الدورات</a:t>
            </a:r>
            <a:endParaRPr lang="en-US" sz="4800" b="1" dirty="0">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دورة عثنيئيل</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دورة   إهود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دورة  باراق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دورة جدعون</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دورة       يفتاح</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دورة شمشون</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26663510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5"/>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171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82277" name="Text Box 6"/>
          <p:cNvSpPr txBox="1">
            <a:spLocks noChangeArrowheads="1"/>
          </p:cNvSpPr>
          <p:nvPr/>
        </p:nvSpPr>
        <p:spPr bwMode="auto">
          <a:xfrm>
            <a:off x="0" y="381000"/>
            <a:ext cx="1997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Times New Roman" charset="0"/>
                <a:ea typeface="ＭＳ Ｐゴシック" charset="0"/>
              </a:rPr>
              <a:t>أطلس الكتاب المقدس الجديد</a:t>
            </a:r>
            <a:endPar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ar-JO" b="1" dirty="0">
                <a:latin typeface="Arial" charset="0"/>
                <a:ea typeface="ＭＳ Ｐゴシック" charset="0"/>
              </a:rPr>
              <a:t>ما تم امتلاكه و ما تم تقسيمه</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8473E66D-A6E5-DDC3-7885-176B47A924F5}"/>
              </a:ext>
            </a:extLst>
          </p:cNvPr>
          <p:cNvGrpSpPr/>
          <p:nvPr/>
        </p:nvGrpSpPr>
        <p:grpSpPr>
          <a:xfrm>
            <a:off x="3310528" y="1723563"/>
            <a:ext cx="2732331" cy="1276508"/>
            <a:chOff x="3310528" y="1723563"/>
            <a:chExt cx="2732331" cy="1276508"/>
          </a:xfrm>
        </p:grpSpPr>
        <p:sp>
          <p:nvSpPr>
            <p:cNvPr id="3" name="Left Arrow 2">
              <a:extLst>
                <a:ext uri="{FF2B5EF4-FFF2-40B4-BE49-F238E27FC236}">
                  <a16:creationId xmlns:a16="http://schemas.microsoft.com/office/drawing/2014/main" id="{45064AC8-96CC-1233-4F20-9DE0D939B55E}"/>
                </a:ext>
              </a:extLst>
            </p:cNvPr>
            <p:cNvSpPr/>
            <p:nvPr/>
          </p:nvSpPr>
          <p:spPr>
            <a:xfrm rot="19505359">
              <a:off x="3310528" y="2083012"/>
              <a:ext cx="648072" cy="917059"/>
            </a:xfrm>
            <a:prstGeom prst="leftArrow">
              <a:avLst/>
            </a:prstGeom>
            <a:solidFill>
              <a:schemeClr val="accent2"/>
            </a:solidFill>
            <a:ln>
              <a:noFill/>
            </a:ln>
          </p:spPr>
          <p:txBody>
            <a:bodyPr wrap="square" lIns="91430" tIns="45715" rIns="91430" bIns="45715"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3">
              <a:extLst>
                <a:ext uri="{FF2B5EF4-FFF2-40B4-BE49-F238E27FC236}">
                  <a16:creationId xmlns:a16="http://schemas.microsoft.com/office/drawing/2014/main" id="{FE6A45B1-5E34-8A7B-94A4-E553CB6957A5}"/>
                </a:ext>
              </a:extLst>
            </p:cNvPr>
            <p:cNvSpPr txBox="1">
              <a:spLocks noChangeArrowheads="1"/>
            </p:cNvSpPr>
            <p:nvPr/>
          </p:nvSpPr>
          <p:spPr bwMode="auto">
            <a:xfrm>
              <a:off x="3723013" y="1723563"/>
              <a:ext cx="2319846" cy="830987"/>
            </a:xfrm>
            <a:prstGeom prst="rect">
              <a:avLst/>
            </a:prstGeom>
            <a:solidFill>
              <a:schemeClr val="accent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امتلاك الأرض     بقيادة يشوع</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59CC626-AE6F-E2A6-B67A-0295DA836FE2}"/>
              </a:ext>
            </a:extLst>
          </p:cNvPr>
          <p:cNvGraphicFramePr>
            <a:graphicFrameLocks noGrp="1"/>
          </p:cNvGraphicFramePr>
          <p:nvPr/>
        </p:nvGraphicFramePr>
        <p:xfrm>
          <a:off x="726504"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 باراق</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spc="-4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dirty="0">
                <a:latin typeface="Arial" charset="0"/>
                <a:ea typeface="ＭＳ Ｐゴシック" charset="0"/>
                <a:cs typeface="Arial" charset="0"/>
              </a:rPr>
              <a:t>سنوات حكم القضاة</a:t>
            </a:r>
            <a:endParaRPr kumimoji="0" lang="en-US" sz="4800" dirty="0">
              <a:latin typeface="Arial" charset="0"/>
              <a:ea typeface="ＭＳ Ｐゴシック" charset="0"/>
              <a:cs typeface="Arial" charset="0"/>
            </a:endParaRPr>
          </a:p>
        </p:txBody>
      </p:sp>
      <p:sp>
        <p:nvSpPr>
          <p:cNvPr id="15" name="Title 1">
            <a:extLst>
              <a:ext uri="{FF2B5EF4-FFF2-40B4-BE49-F238E27FC236}">
                <a16:creationId xmlns:a16="http://schemas.microsoft.com/office/drawing/2014/main" id="{B9AAB9BA-ACC4-544E-8B03-44EC10EFE727}"/>
              </a:ext>
            </a:extLst>
          </p:cNvPr>
          <p:cNvSpPr txBox="1">
            <a:spLocks/>
          </p:cNvSpPr>
          <p:nvPr/>
        </p:nvSpPr>
        <p:spPr bwMode="auto">
          <a:xfrm>
            <a:off x="2837952" y="316002"/>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82600">
                    <a:srgbClr val="000000"/>
                  </a:glow>
                </a:effectLst>
                <a:uLnTx/>
                <a:uFillTx/>
                <a:latin typeface="Arial" charset="0"/>
                <a:ea typeface="ＭＳ Ｐゴシック" charset="0"/>
                <a:cs typeface="Arial" charset="0"/>
              </a:rPr>
              <a:t>سلام 5</a:t>
            </a:r>
            <a:endParaRPr kumimoji="0" lang="en-US" sz="3200" b="1" i="0" u="none" strike="noStrike" kern="1200" cap="none" spc="0" normalizeH="0" baseline="0" noProof="0" dirty="0">
              <a:ln>
                <a:noFill/>
              </a:ln>
              <a:solidFill>
                <a:srgbClr val="FFFFFF"/>
              </a:solidFill>
              <a:effectLst>
                <a:glow rad="482600">
                  <a:srgbClr val="000000"/>
                </a:glow>
              </a:effectLst>
              <a:uLnTx/>
              <a:uFillTx/>
              <a:latin typeface="Arial" charset="0"/>
              <a:ea typeface="ＭＳ Ｐゴシック" charset="0"/>
              <a:cs typeface="Arial" charset="0"/>
            </a:endParaRPr>
          </a:p>
        </p:txBody>
      </p:sp>
      <p:sp>
        <p:nvSpPr>
          <p:cNvPr id="16" name="Title 1">
            <a:extLst>
              <a:ext uri="{FF2B5EF4-FFF2-40B4-BE49-F238E27FC236}">
                <a16:creationId xmlns:a16="http://schemas.microsoft.com/office/drawing/2014/main" id="{73D37EBF-F132-A647-AC47-61611F4E2BDC}"/>
              </a:ext>
            </a:extLst>
          </p:cNvPr>
          <p:cNvSpPr txBox="1">
            <a:spLocks/>
          </p:cNvSpPr>
          <p:nvPr/>
        </p:nvSpPr>
        <p:spPr bwMode="auto">
          <a:xfrm>
            <a:off x="2837952" y="83088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82600">
                    <a:srgbClr val="000000"/>
                  </a:glow>
                </a:effectLst>
                <a:uLnTx/>
                <a:uFillTx/>
                <a:latin typeface="Arial" charset="0"/>
                <a:ea typeface="ＭＳ Ｐゴシック" charset="0"/>
                <a:cs typeface="Arial" charset="0"/>
              </a:rPr>
              <a:t>سلام 4</a:t>
            </a:r>
            <a:endParaRPr kumimoji="0" lang="en-US" sz="3200" b="1" i="0" u="none" strike="noStrike" kern="1200" cap="none" spc="0" normalizeH="0" baseline="0" noProof="0" dirty="0">
              <a:ln>
                <a:noFill/>
              </a:ln>
              <a:solidFill>
                <a:srgbClr val="FFFFFF"/>
              </a:solidFill>
              <a:effectLst>
                <a:glow rad="482600">
                  <a:srgbClr val="000000"/>
                </a:glow>
              </a:effectLst>
              <a:uLnTx/>
              <a:uFillTx/>
              <a:latin typeface="Arial" charset="0"/>
              <a:ea typeface="ＭＳ Ｐゴシック" charset="0"/>
              <a:cs typeface="Arial" charset="0"/>
            </a:endParaRPr>
          </a:p>
        </p:txBody>
      </p:sp>
      <p:sp>
        <p:nvSpPr>
          <p:cNvPr id="17" name="Title 1">
            <a:extLst>
              <a:ext uri="{FF2B5EF4-FFF2-40B4-BE49-F238E27FC236}">
                <a16:creationId xmlns:a16="http://schemas.microsoft.com/office/drawing/2014/main" id="{EDB958EC-E4B7-3041-B5C4-E4DC792A1BA8}"/>
              </a:ext>
            </a:extLst>
          </p:cNvPr>
          <p:cNvSpPr txBox="1">
            <a:spLocks/>
          </p:cNvSpPr>
          <p:nvPr/>
        </p:nvSpPr>
        <p:spPr bwMode="auto">
          <a:xfrm>
            <a:off x="2734986" y="167909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82600">
                    <a:srgbClr val="000000"/>
                  </a:glow>
                </a:effectLst>
                <a:uLnTx/>
                <a:uFillTx/>
                <a:latin typeface="Arial" charset="0"/>
                <a:ea typeface="ＭＳ Ｐゴシック" charset="0"/>
                <a:cs typeface="Arial" charset="0"/>
              </a:rPr>
              <a:t>سلام 2</a:t>
            </a:r>
            <a:endParaRPr kumimoji="0" lang="en-US" sz="3200" b="1" i="0" u="none" strike="noStrike" kern="1200" cap="none" spc="0" normalizeH="0" baseline="0" noProof="0" dirty="0">
              <a:ln>
                <a:noFill/>
              </a:ln>
              <a:solidFill>
                <a:srgbClr val="FFFFFF"/>
              </a:solidFill>
              <a:effectLst>
                <a:glow rad="482600">
                  <a:srgbClr val="000000"/>
                </a:glow>
              </a:effectLst>
              <a:uLnTx/>
              <a:uFillTx/>
              <a:latin typeface="Arial" charset="0"/>
              <a:ea typeface="ＭＳ Ｐゴシック" charset="0"/>
              <a:cs typeface="Arial" charset="0"/>
            </a:endParaRPr>
          </a:p>
        </p:txBody>
      </p:sp>
      <p:sp>
        <p:nvSpPr>
          <p:cNvPr id="18" name="Title 1">
            <a:extLst>
              <a:ext uri="{FF2B5EF4-FFF2-40B4-BE49-F238E27FC236}">
                <a16:creationId xmlns:a16="http://schemas.microsoft.com/office/drawing/2014/main" id="{E2C4FAA3-A5B1-BF48-8C50-D4DAB2E5023D}"/>
              </a:ext>
            </a:extLst>
          </p:cNvPr>
          <p:cNvSpPr txBox="1">
            <a:spLocks/>
          </p:cNvSpPr>
          <p:nvPr/>
        </p:nvSpPr>
        <p:spPr bwMode="auto">
          <a:xfrm>
            <a:off x="2734986" y="221686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82600">
                    <a:srgbClr val="000000"/>
                  </a:glow>
                </a:effectLst>
                <a:uLnTx/>
                <a:uFillTx/>
                <a:latin typeface="Arial" charset="0"/>
                <a:ea typeface="ＭＳ Ｐゴシック" charset="0"/>
                <a:cs typeface="Arial" charset="0"/>
              </a:rPr>
              <a:t>سلام 6</a:t>
            </a:r>
            <a:endParaRPr kumimoji="0" lang="en-US" sz="3200" b="1" i="0" u="none" strike="noStrike" kern="1200" cap="none" spc="0" normalizeH="0" baseline="0" noProof="0" dirty="0">
              <a:ln>
                <a:noFill/>
              </a:ln>
              <a:solidFill>
                <a:srgbClr val="FFFFFF"/>
              </a:solidFill>
              <a:effectLst>
                <a:glow rad="482600">
                  <a:srgbClr val="000000"/>
                </a:glow>
              </a:effectLst>
              <a:uLnTx/>
              <a:uFillTx/>
              <a:latin typeface="Arial" charset="0"/>
              <a:ea typeface="ＭＳ Ｐゴシック" charset="0"/>
              <a:cs typeface="Arial" charset="0"/>
            </a:endParaRPr>
          </a:p>
        </p:txBody>
      </p:sp>
      <p:sp>
        <p:nvSpPr>
          <p:cNvPr id="19" name="Title 1">
            <a:extLst>
              <a:ext uri="{FF2B5EF4-FFF2-40B4-BE49-F238E27FC236}">
                <a16:creationId xmlns:a16="http://schemas.microsoft.com/office/drawing/2014/main" id="{69053DD1-6E12-E243-8100-0C28563082B9}"/>
              </a:ext>
            </a:extLst>
          </p:cNvPr>
          <p:cNvSpPr txBox="1">
            <a:spLocks/>
          </p:cNvSpPr>
          <p:nvPr/>
        </p:nvSpPr>
        <p:spPr bwMode="auto">
          <a:xfrm>
            <a:off x="2471850" y="4081901"/>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482600">
                    <a:srgbClr val="000000"/>
                  </a:glow>
                </a:effectLst>
                <a:uLnTx/>
                <a:uFillTx/>
                <a:latin typeface="Arial" charset="0"/>
                <a:ea typeface="ＭＳ Ｐゴシック" charset="0"/>
                <a:cs typeface="Arial" charset="0"/>
              </a:rPr>
              <a:t>الإستعباد 3</a:t>
            </a:r>
            <a:endParaRPr kumimoji="0" lang="en-US" sz="3200" b="1" i="0" u="none" strike="noStrike" kern="1200" cap="none" spc="0" normalizeH="0" baseline="0" noProof="0" dirty="0">
              <a:ln>
                <a:noFill/>
              </a:ln>
              <a:solidFill>
                <a:srgbClr val="FFFF00"/>
              </a:solidFill>
              <a:effectLst>
                <a:glow rad="482600">
                  <a:srgbClr val="000000"/>
                </a:glow>
              </a:effectLst>
              <a:uLnTx/>
              <a:uFillTx/>
              <a:latin typeface="Arial" charset="0"/>
              <a:ea typeface="ＭＳ Ｐゴシック" charset="0"/>
              <a:cs typeface="Arial" charset="0"/>
            </a:endParaRPr>
          </a:p>
        </p:txBody>
      </p:sp>
      <p:sp>
        <p:nvSpPr>
          <p:cNvPr id="20" name="Title 1">
            <a:extLst>
              <a:ext uri="{FF2B5EF4-FFF2-40B4-BE49-F238E27FC236}">
                <a16:creationId xmlns:a16="http://schemas.microsoft.com/office/drawing/2014/main" id="{4745D272-701A-4C4D-B93F-5C19ACE80388}"/>
              </a:ext>
            </a:extLst>
          </p:cNvPr>
          <p:cNvSpPr txBox="1">
            <a:spLocks/>
          </p:cNvSpPr>
          <p:nvPr/>
        </p:nvSpPr>
        <p:spPr bwMode="auto">
          <a:xfrm>
            <a:off x="247185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482600">
                    <a:srgbClr val="000000"/>
                  </a:glow>
                </a:effectLst>
                <a:uLnTx/>
                <a:uFillTx/>
                <a:latin typeface="Arial" charset="0"/>
                <a:ea typeface="ＭＳ Ｐゴシック" charset="0"/>
                <a:cs typeface="Arial" charset="0"/>
              </a:rPr>
              <a:t>الإستعباد 3</a:t>
            </a:r>
            <a:endParaRPr kumimoji="0" lang="en-US" sz="3200" b="1" i="0" u="none" strike="noStrike" kern="1200" cap="none" spc="0" normalizeH="0" baseline="0" noProof="0" dirty="0">
              <a:ln>
                <a:noFill/>
              </a:ln>
              <a:solidFill>
                <a:srgbClr val="FFFF00"/>
              </a:solidFill>
              <a:effectLst>
                <a:glow rad="482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5249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309216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الفشل تحت الحكم الإلهي</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امتلاك غير كامل</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التحرير بواسطة القضاة</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الحاجة للملكية</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 1-2: 5</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 6-16: 31</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17-21</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التدهور</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التأديب</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الفساد</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أسباب الدورات</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لعنات الدورات</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ظروف الدورات</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العيش مع الكنعانيين</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الحرب مع الكنعانيين</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العيش مثل الكنعانيين</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العصيان   العسكري           1</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العصيان</a:t>
            </a: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2: 1-5</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مقدمة</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endPar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2: 6-</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3: 6</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9" name="Text Box 44"/>
          <p:cNvSpPr txBox="1">
            <a:spLocks noChangeArrowheads="1"/>
          </p:cNvSpPr>
          <p:nvPr/>
        </p:nvSpPr>
        <p:spPr bwMode="auto">
          <a:xfrm>
            <a:off x="3048000" y="4529138"/>
            <a:ext cx="7016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الجنوب</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3: 7-31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الشمال</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4: 1-</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5: 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1" name="Text Box 46"/>
          <p:cNvSpPr txBox="1">
            <a:spLocks noChangeArrowheads="1"/>
          </p:cNvSpPr>
          <p:nvPr/>
        </p:nvSpPr>
        <p:spPr bwMode="auto">
          <a:xfrm>
            <a:off x="4367223" y="4529138"/>
            <a:ext cx="62228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الوسط</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6: 1</a:t>
            </a: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10: 2</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2" name="Text Box 47"/>
          <p:cNvSpPr txBox="1">
            <a:spLocks noChangeArrowheads="1"/>
          </p:cNvSpPr>
          <p:nvPr/>
        </p:nvSpPr>
        <p:spPr bwMode="auto">
          <a:xfrm>
            <a:off x="4938508" y="4529138"/>
            <a:ext cx="5774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الشرق</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12: 7</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الشمال</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12: 8-15</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الغرب</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13: 1-16: 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4914" name="Text Box 50"/>
          <p:cNvSpPr txBox="1">
            <a:spLocks noChangeArrowheads="1"/>
          </p:cNvSpPr>
          <p:nvPr/>
        </p:nvSpPr>
        <p:spPr bwMode="auto">
          <a:xfrm>
            <a:off x="6941386" y="4529138"/>
            <a:ext cx="7793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17-18</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4915" name="Text Box 51"/>
          <p:cNvSpPr txBox="1">
            <a:spLocks noChangeArrowheads="1"/>
          </p:cNvSpPr>
          <p:nvPr/>
        </p:nvSpPr>
        <p:spPr bwMode="auto">
          <a:xfrm>
            <a:off x="7768578" y="4529138"/>
            <a:ext cx="92204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الفساد الأخلاقي</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endPar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19-21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172</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كنعان</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341 سنة (1390-1049 ق.م)</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b="1" dirty="0">
                <a:solidFill>
                  <a:srgbClr val="FFFFFF"/>
                </a:solidFill>
                <a:latin typeface="Arial" charset="0"/>
                <a:ea typeface="ＭＳ Ｐゴシック" charset="0"/>
              </a:rPr>
              <a:t>القضاة</a:t>
            </a:r>
            <a:endParaRPr lang="en-US" sz="4000" b="1" dirty="0">
              <a:solidFill>
                <a:srgbClr val="FFFFFF"/>
              </a:solidFill>
              <a:latin typeface="Arial" charset="0"/>
              <a:ea typeface="ＭＳ Ｐゴシック"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6732240" y="4188662"/>
            <a:ext cx="1921679"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 name="Title 2">
            <a:extLst>
              <a:ext uri="{FF2B5EF4-FFF2-40B4-BE49-F238E27FC236}">
                <a16:creationId xmlns:a16="http://schemas.microsoft.com/office/drawing/2014/main" id="{42CD50B7-8690-0E4F-AB3B-1E7BAB4E6AA3}"/>
              </a:ext>
            </a:extLst>
          </p:cNvPr>
          <p:cNvSpPr txBox="1">
            <a:spLocks/>
          </p:cNvSpPr>
          <p:nvPr/>
        </p:nvSpPr>
        <p:spPr bwMode="auto">
          <a:xfrm>
            <a:off x="712336" y="-657225"/>
            <a:ext cx="7772400" cy="64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charset="0"/>
                <a:ea typeface="ＭＳ Ｐゴシック" charset="0"/>
                <a:cs typeface="Arial"/>
              </a:rPr>
              <a:t>الفساد (17-21)</a:t>
            </a:r>
            <a:endPar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20620877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E4903392-2B1F-865A-1EFA-4C5724E45DF8}"/>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ارتداد ميخا الشخصي (الإصحاح 17)</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الوثنية</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تعيين لاوي ككاهن وثني</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442913" marR="0" lvl="0" indent="-44291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ar-JO" sz="3600" b="1" u="sng" kern="1200" dirty="0">
                <a:solidFill>
                  <a:schemeClr val="tx1"/>
                </a:solidFill>
                <a:ea typeface="ＭＳ Ｐゴシック"/>
              </a:rPr>
              <a:t>الفشل الديني (17-18)</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7" dur="500"/>
                                        <p:tgtEl>
                                          <p:spTgt spid="165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2" dur="500"/>
                                        <p:tgtEl>
                                          <p:spTgt spid="1658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17"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368041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B4290451-E8CB-43BC-1C29-146412C76E7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ارتداد ميخا الشخصي (الإصحاح 17)</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الوثنية</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تعيين لاوي ككاهن وثني في بيت لحم</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442913" marR="0" lvl="0" indent="-44291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442913" marR="0" lvl="0" indent="-442913"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JO"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ارتداد الأسباط (الإصحاح 18)</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اللاوي يبارك خطة الهجرة الأنانية و الخالية من الإيمان لسبط دان</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442913" marR="0" lvl="0" indent="-442913"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توفيقية المعتقدات</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ar-JO" sz="3600" b="1" u="sng" kern="1200" dirty="0">
                <a:solidFill>
                  <a:schemeClr val="tx1"/>
                </a:solidFill>
                <a:ea typeface="ＭＳ Ｐゴシック"/>
              </a:rPr>
              <a:t>الفشل الديني (17-18)</a:t>
            </a:r>
            <a:endParaRPr lang="en-US" dirty="0">
              <a:solidFill>
                <a:schemeClr val="tx1"/>
              </a:solidFill>
            </a:endParaRPr>
          </a:p>
        </p:txBody>
      </p:sp>
    </p:spTree>
    <p:extLst>
      <p:ext uri="{BB962C8B-B14F-4D97-AF65-F5344CB8AC3E}">
        <p14:creationId xmlns:p14="http://schemas.microsoft.com/office/powerpoint/2010/main" val="477312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7" dur="500"/>
                                        <p:tgtEl>
                                          <p:spTgt spid="16589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12" dur="500"/>
                                        <p:tgtEl>
                                          <p:spTgt spid="16589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7" end="7"/>
                                            </p:txEl>
                                          </p:spTgt>
                                        </p:tgtEl>
                                        <p:attrNameLst>
                                          <p:attrName>style.visibility</p:attrName>
                                        </p:attrNameLst>
                                      </p:cBhvr>
                                      <p:to>
                                        <p:strVal val="visible"/>
                                      </p:to>
                                    </p:set>
                                    <p:animEffect transition="in" filter="checkerboard(across)">
                                      <p:cBhvr>
                                        <p:cTn id="17" dur="500"/>
                                        <p:tgtEl>
                                          <p:spTgt spid="16589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flipH="1">
            <a:off x="395536" y="819013"/>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a:ea typeface="+mn-ea"/>
                <a:cs typeface="Arial"/>
              </a:rPr>
              <a:t>الفشل الأخلاقي</a:t>
            </a:r>
            <a:endParaRPr kumimoji="0" lang="en-US" sz="5400" b="1" i="0" u="none" strike="noStrike" kern="1200" cap="none" spc="0" normalizeH="0" baseline="0" noProof="0" dirty="0">
              <a:ln>
                <a:noFill/>
              </a:ln>
              <a:solidFill>
                <a:srgbClr val="FFFFFF"/>
              </a:solidFill>
              <a:effectLst/>
              <a:uLnTx/>
              <a:uFillTx/>
              <a:latin typeface="Arial"/>
              <a:ea typeface="+mn-ea"/>
              <a:cs typeface="Arial"/>
            </a:endParaRPr>
          </a:p>
        </p:txBody>
      </p:sp>
      <p:sp>
        <p:nvSpPr>
          <p:cNvPr id="2" name="Title 1"/>
          <p:cNvSpPr>
            <a:spLocks noGrp="1"/>
          </p:cNvSpPr>
          <p:nvPr>
            <p:ph type="title"/>
          </p:nvPr>
        </p:nvSpPr>
        <p:spPr>
          <a:xfrm>
            <a:off x="0" y="-27384"/>
            <a:ext cx="9143999" cy="1002506"/>
          </a:xfrm>
        </p:spPr>
        <p:txBody>
          <a:bodyPr/>
          <a:lstStyle/>
          <a:p>
            <a:r>
              <a:rPr lang="ar-JO" sz="5400" b="1" dirty="0">
                <a:solidFill>
                  <a:srgbClr val="FFFFFF"/>
                </a:solidFill>
              </a:rPr>
              <a:t>السببت و التأثير</a:t>
            </a:r>
            <a:endParaRPr lang="en-US" sz="5400" b="1" dirty="0">
              <a:solidFill>
                <a:srgbClr val="FFFFFF"/>
              </a:solidFill>
            </a:endParaRPr>
          </a:p>
        </p:txBody>
      </p:sp>
      <p:sp>
        <p:nvSpPr>
          <p:cNvPr id="3" name="Right Arrow 2"/>
          <p:cNvSpPr/>
          <p:nvPr/>
        </p:nvSpPr>
        <p:spPr>
          <a:xfrm flipH="1">
            <a:off x="4572000" y="620688"/>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a:ea typeface="+mn-ea"/>
                <a:cs typeface="Arial"/>
              </a:rPr>
              <a:t>الفشل     الديني</a:t>
            </a:r>
            <a:endParaRPr kumimoji="0" lang="en-US" sz="5400" b="1"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itle 1"/>
          <p:cNvSpPr txBox="1">
            <a:spLocks/>
          </p:cNvSpPr>
          <p:nvPr/>
        </p:nvSpPr>
        <p:spPr bwMode="auto">
          <a:xfrm>
            <a:off x="6732239" y="4580571"/>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17-18</a:t>
            </a:r>
            <a:endParaRPr kumimoji="1" lang="en-US" sz="4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6" name="Title 1"/>
          <p:cNvSpPr txBox="1">
            <a:spLocks/>
          </p:cNvSpPr>
          <p:nvPr/>
        </p:nvSpPr>
        <p:spPr bwMode="auto">
          <a:xfrm>
            <a:off x="2555776" y="4778896"/>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4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19-21</a:t>
            </a:r>
            <a:endParaRPr kumimoji="1" lang="en-US" sz="4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Tree>
    <p:extLst>
      <p:ext uri="{BB962C8B-B14F-4D97-AF65-F5344CB8AC3E}">
        <p14:creationId xmlns:p14="http://schemas.microsoft.com/office/powerpoint/2010/main" val="1877918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926181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2"/>
            <a:tile tx="0" ty="0" sx="100000" sy="100000" flip="none" algn="tl"/>
          </a:bli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mn-cs"/>
            </a:endParaRPr>
          </a:p>
        </p:txBody>
      </p:sp>
      <p:pic>
        <p:nvPicPr>
          <p:cNvPr id="4" name="Picture 3" descr="07JUD10 - The Most Outrageous Story in the Bib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New Roman" charset="0"/>
                <a:ea typeface="ＭＳ Ｐゴシック" charset="0"/>
              </a:rPr>
              <a:t>القصة الأكثر غرابة في الكتاب المقدس</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6" name="TextBox 5"/>
          <p:cNvSpPr txBox="1"/>
          <p:nvPr/>
        </p:nvSpPr>
        <p:spPr>
          <a:xfrm>
            <a:off x="0" y="2463125"/>
            <a:ext cx="91311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mn-cs"/>
              </a:rPr>
              <a:t>سرية قتلت و قطعت إلى 12 قطعة (قض 19: 1-30)</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mn-cs"/>
            </a:endParaRP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mn-cs"/>
              </a:rPr>
              <a:t>قضاة / شعب خائن ... إله أمين</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8" name="TextBox 7"/>
          <p:cNvSpPr txBox="1"/>
          <p:nvPr/>
        </p:nvSpPr>
        <p:spPr>
          <a:xfrm>
            <a:off x="4503043" y="3030208"/>
            <a:ext cx="4628127" cy="2062103"/>
          </a:xfrm>
          <a:prstGeom prst="rect">
            <a:avLst/>
          </a:prstGeom>
          <a:blipFill rotWithShape="1">
            <a:blip r:embed="rId2"/>
            <a:tile tx="0" ty="0" sx="100000" sy="100000" flip="none" algn="tl"/>
          </a:bli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mn-cs"/>
              </a:rPr>
              <a:t>و في تلك الأيام حين لم يكن ملك في إسرائيل كان رجل لاوي متغرباً في عقاب جبل أفرايم فاتخذ له امرأة سرية من بيت لحم يهوذا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2" name="Title 1"/>
          <p:cNvSpPr>
            <a:spLocks noGrp="1"/>
          </p:cNvSpPr>
          <p:nvPr>
            <p:ph type="ctrTitle"/>
          </p:nvPr>
        </p:nvSpPr>
        <p:spPr>
          <a:xfrm>
            <a:off x="418058" y="331383"/>
            <a:ext cx="8374249" cy="923330"/>
          </a:xfrm>
          <a:blipFill rotWithShape="1">
            <a:blip r:embed="rId2"/>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pple Chancery"/>
                <a:ea typeface="+mn-ea"/>
                <a:cs typeface="Apple Chancery"/>
              </a:rPr>
              <a:t>*</a:t>
            </a:r>
            <a:r>
              <a:rPr lang="en-US" kern="1200" dirty="0">
                <a:solidFill>
                  <a:schemeClr val="tx1"/>
                </a:solidFill>
                <a:latin typeface="Apple Chancery"/>
                <a:cs typeface="Apple Chancery"/>
              </a:rPr>
              <a:t>***  </a:t>
            </a:r>
            <a:r>
              <a:rPr lang="ar-JO" sz="5400" b="1" kern="1200" dirty="0">
                <a:solidFill>
                  <a:schemeClr val="tx1"/>
                </a:solidFill>
                <a:latin typeface="Apple Chancery"/>
                <a:cs typeface="Apple Chancery"/>
              </a:rPr>
              <a:t>جريدة جبعة</a:t>
            </a:r>
            <a:r>
              <a:rPr lang="en-US" sz="5400" b="1" kern="1200" dirty="0">
                <a:solidFill>
                  <a:schemeClr val="tx1"/>
                </a:solidFill>
                <a:latin typeface="Apple Chancery"/>
                <a:ea typeface="+mn-ea"/>
                <a:cs typeface="Apple Chancery"/>
              </a:rPr>
              <a:t> </a:t>
            </a:r>
            <a:r>
              <a:rPr lang="en-US" kern="1200" dirty="0">
                <a:solidFill>
                  <a:schemeClr val="tx1"/>
                </a:solidFill>
                <a:latin typeface="Apple Chancery"/>
                <a:ea typeface="+mn-ea"/>
                <a:cs typeface="Apple Chancery"/>
              </a:rPr>
              <a:t>  ****</a:t>
            </a:r>
          </a:p>
        </p:txBody>
      </p:sp>
    </p:spTree>
    <p:extLst>
      <p:ext uri="{BB962C8B-B14F-4D97-AF65-F5344CB8AC3E}">
        <p14:creationId xmlns:p14="http://schemas.microsoft.com/office/powerpoint/2010/main" val="310574186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F9ABBACA-A949-08A1-1025-3F1CE1A9A32C}"/>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Text Box 5"/>
          <p:cNvSpPr txBox="1">
            <a:spLocks noChangeArrowheads="1"/>
          </p:cNvSpPr>
          <p:nvPr/>
        </p:nvSpPr>
        <p:spPr bwMode="auto">
          <a:xfrm>
            <a:off x="2843808" y="836613"/>
            <a:ext cx="575091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r" defTabSz="914400" rtl="1" eaLnBrk="1" fontAlgn="base" latinLnBrk="0" hangingPunct="1">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البنياميون في جبعة اغتصبوا و قتلوا سرية اللاوي (19)</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b="1" u="sng" kern="1200" dirty="0">
                <a:solidFill>
                  <a:schemeClr val="tx1"/>
                </a:solidFill>
                <a:ea typeface="ＭＳ Ｐゴシック"/>
              </a:rPr>
              <a:t>الفشل الخلاقي (19-21)</a:t>
            </a:r>
            <a:endParaRPr lang="en-US" sz="4800" dirty="0">
              <a:solidFill>
                <a:schemeClr val="tx1"/>
              </a:solidFill>
            </a:endParaRPr>
          </a:p>
        </p:txBody>
      </p:sp>
      <p:pic>
        <p:nvPicPr>
          <p:cNvPr id="33280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heckerboard(across)">
                                      <p:cBhvr>
                                        <p:cTn id="7" dur="5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ar-JO" b="1" dirty="0">
                <a:solidFill>
                  <a:srgbClr val="FFFFFF"/>
                </a:solidFill>
                <a:effectLst>
                  <a:glow rad="177800">
                    <a:schemeClr val="tx1"/>
                  </a:glow>
                </a:effectLst>
                <a:latin typeface="Arial" charset="0"/>
                <a:ea typeface="ＭＳ Ｐゴシック" charset="0"/>
              </a:rPr>
              <a:t>الكلمة متاحة لهم</a:t>
            </a:r>
            <a:endParaRPr lang="en-US" b="1" dirty="0">
              <a:solidFill>
                <a:srgbClr val="FFFFFF"/>
              </a:solidFill>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أسفار موسى الخمسة + يشوع</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71057331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91881"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قطع السرية أرسلت </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إلى كل إسرائيل</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قضاة 19: 29-30</a:t>
            </a:r>
            <a:r>
              <a:rPr lang="en-US" sz="2800" b="1" dirty="0">
                <a:effectLst>
                  <a:glow rad="127000">
                    <a:schemeClr val="tx1"/>
                  </a:glow>
                </a:effectLst>
                <a:latin typeface="Arial" charset="0"/>
                <a:ea typeface="ＭＳ Ｐゴシック" charset="0"/>
                <a:cs typeface="ＭＳ Ｐゴシック" charset="0"/>
              </a:rPr>
              <a:t>)</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 name="Line 9"/>
          <p:cNvSpPr>
            <a:spLocks noChangeShapeType="1"/>
          </p:cNvSpPr>
          <p:nvPr/>
        </p:nvSpPr>
        <p:spPr bwMode="auto">
          <a:xfrm rot="20524962" flipH="1">
            <a:off x="4499011" y="3959587"/>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1" name="Line 9"/>
          <p:cNvSpPr>
            <a:spLocks noChangeShapeType="1"/>
          </p:cNvSpPr>
          <p:nvPr/>
        </p:nvSpPr>
        <p:spPr bwMode="auto">
          <a:xfrm rot="20524962" flipH="1" flipV="1">
            <a:off x="4904485" y="4244775"/>
            <a:ext cx="1577512" cy="301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0" name="Line 9"/>
          <p:cNvSpPr>
            <a:spLocks noChangeShapeType="1"/>
          </p:cNvSpPr>
          <p:nvPr/>
        </p:nvSpPr>
        <p:spPr bwMode="auto">
          <a:xfrm rot="9724962" flipH="1">
            <a:off x="4198421" y="5213157"/>
            <a:ext cx="673379" cy="13862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grpSp>
        <p:nvGrpSpPr>
          <p:cNvPr id="26" name="Group 22"/>
          <p:cNvGrpSpPr>
            <a:grpSpLocks/>
          </p:cNvGrpSpPr>
          <p:nvPr/>
        </p:nvGrpSpPr>
        <p:grpSpPr bwMode="auto">
          <a:xfrm>
            <a:off x="4509641" y="4579664"/>
            <a:ext cx="206375" cy="217488"/>
            <a:chOff x="6972297" y="5071534"/>
            <a:chExt cx="206026" cy="218421"/>
          </a:xfrm>
        </p:grpSpPr>
        <p:sp>
          <p:nvSpPr>
            <p:cNvPr id="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3" name="Line 9"/>
          <p:cNvSpPr>
            <a:spLocks noChangeShapeType="1"/>
          </p:cNvSpPr>
          <p:nvPr/>
        </p:nvSpPr>
        <p:spPr bwMode="auto">
          <a:xfrm rot="20524962" flipH="1">
            <a:off x="3805404" y="1178758"/>
            <a:ext cx="1321011" cy="318272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4" name="Line 9"/>
          <p:cNvSpPr>
            <a:spLocks noChangeShapeType="1"/>
          </p:cNvSpPr>
          <p:nvPr/>
        </p:nvSpPr>
        <p:spPr bwMode="auto">
          <a:xfrm rot="20524962" flipH="1">
            <a:off x="4238091" y="1639588"/>
            <a:ext cx="1430939" cy="26931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5" name="Line 9"/>
          <p:cNvSpPr>
            <a:spLocks noChangeShapeType="1"/>
          </p:cNvSpPr>
          <p:nvPr/>
        </p:nvSpPr>
        <p:spPr bwMode="auto">
          <a:xfrm rot="20524962" flipH="1" flipV="1">
            <a:off x="4843042" y="4639447"/>
            <a:ext cx="1330124" cy="103548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6" name="Line 9"/>
          <p:cNvSpPr>
            <a:spLocks noChangeShapeType="1"/>
          </p:cNvSpPr>
          <p:nvPr/>
        </p:nvSpPr>
        <p:spPr bwMode="auto">
          <a:xfrm rot="20524962" flipH="1">
            <a:off x="4654366" y="2661197"/>
            <a:ext cx="2725822" cy="14419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7" name="Line 9"/>
          <p:cNvSpPr>
            <a:spLocks noChangeShapeType="1"/>
          </p:cNvSpPr>
          <p:nvPr/>
        </p:nvSpPr>
        <p:spPr bwMode="auto">
          <a:xfrm rot="20524962" flipH="1">
            <a:off x="4447016" y="2051326"/>
            <a:ext cx="1693972" cy="22296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8" name="Line 9"/>
          <p:cNvSpPr>
            <a:spLocks noChangeShapeType="1"/>
          </p:cNvSpPr>
          <p:nvPr/>
        </p:nvSpPr>
        <p:spPr bwMode="auto">
          <a:xfrm rot="20524962" flipH="1">
            <a:off x="3910948" y="881541"/>
            <a:ext cx="1766377" cy="34171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أفرايم</a:t>
            </a:r>
            <a:endParaRPr kumimoji="0" lang="en-US" sz="1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39" name="Line 9"/>
          <p:cNvSpPr>
            <a:spLocks noChangeShapeType="1"/>
          </p:cNvSpPr>
          <p:nvPr/>
        </p:nvSpPr>
        <p:spPr bwMode="auto">
          <a:xfrm rot="20524962" flipH="1">
            <a:off x="4528081" y="3083337"/>
            <a:ext cx="769786" cy="13206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جبعة</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60406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20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475325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E45F5583-829A-B84E-2D40-CE7D57D7F08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224491"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r" defTabSz="914400" rtl="1" eaLnBrk="1" fontAlgn="base" latinLnBrk="0" hangingPunct="1">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2D2DB9"/>
                </a:solidFill>
                <a:effectLst/>
                <a:uLnTx/>
                <a:uFillTx/>
                <a:latin typeface="Arial"/>
                <a:ea typeface="ＭＳ Ｐゴシック" charset="0"/>
                <a:cs typeface="Arial"/>
              </a:rPr>
              <a:t>400000 محارب من الأسباط الأحد عشر الأخرى دمروا 26100 بنيامينياً بما فيهم النساء و الأطفال (20)</a:t>
            </a:r>
            <a:endParaRPr kumimoji="0" lang="en-US" sz="2800" b="1" i="0" u="none" strike="noStrike" kern="1200" cap="none" spc="0" normalizeH="0" baseline="0" noProof="0" dirty="0">
              <a:ln>
                <a:noFill/>
              </a:ln>
              <a:solidFill>
                <a:srgbClr val="2D2DB9"/>
              </a:solidFill>
              <a:effectLst/>
              <a:uLnTx/>
              <a:uFillTx/>
              <a:latin typeface="Arial"/>
              <a:ea typeface="ＭＳ Ｐゴシック" charset="0"/>
              <a:cs typeface="Arial"/>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b="1" u="sng" kern="1200" dirty="0">
                <a:solidFill>
                  <a:srgbClr val="2D2DB9"/>
                </a:solidFill>
                <a:ea typeface="ＭＳ Ｐゴシック"/>
              </a:rPr>
              <a:t>الفشل الأخلاقي (19-21)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r" defTabSz="914400" rtl="1" eaLnBrk="1" fontAlgn="base" latinLnBrk="0" hangingPunct="1">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البنياميون في جبعة اغتصبوا و قتلوا سرية اللاوي (19)</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8777323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5436097" cy="1513780"/>
          </a:xfrm>
          <a:effectLst>
            <a:outerShdw blurRad="63500" dist="35921" dir="2700000" algn="ctr" rotWithShape="0">
              <a:schemeClr val="tx2">
                <a:alpha val="74998"/>
              </a:schemeClr>
            </a:outerShdw>
          </a:effectLst>
        </p:spPr>
        <p:txBody>
          <a:bodyPr anchor="t"/>
          <a:lstStyle/>
          <a:p>
            <a:pPr algn="l">
              <a:defRPr/>
            </a:pPr>
            <a:r>
              <a:rPr lang="ar-JO" sz="3600" b="1" dirty="0">
                <a:solidFill>
                  <a:srgbClr val="FFFFFF"/>
                </a:solidFill>
                <a:effectLst>
                  <a:glow rad="127000">
                    <a:schemeClr val="tx1"/>
                  </a:glow>
                </a:effectLst>
                <a:latin typeface="Arial" charset="0"/>
                <a:ea typeface="ＭＳ Ｐゴシック" charset="0"/>
                <a:cs typeface="ＭＳ Ｐゴシック" charset="0"/>
              </a:rPr>
              <a:t>الدمار الوشيك                     لسبط بنيامين</a:t>
            </a:r>
            <a:endParaRPr lang="en-US" sz="36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دان 64400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يهوذا            76500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شمعون                 22200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رأوبين 43730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جاد          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منسى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652708" y="3099759"/>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أفرايم 32500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منسى            52700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نفتالي  45400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أشير   53400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زبولون                60500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يساكر                     64300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التعداد حسب سفر العدد 26</a:t>
            </a:r>
            <a:endPar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بنيامين       45600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لاوي      23000</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منتشر في       كل إسرائيل</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20</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Tree>
    <p:extLst>
      <p:ext uri="{BB962C8B-B14F-4D97-AF65-F5344CB8AC3E}">
        <p14:creationId xmlns:p14="http://schemas.microsoft.com/office/powerpoint/2010/main" val="3144106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21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231650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BABEB76D-4C70-8445-D9CA-DE3082FB9EDC}"/>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295929"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r" defTabSz="914400" rtl="1" eaLnBrk="1" fontAlgn="base" latinLnBrk="0" hangingPunct="1">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2D2DB9"/>
                </a:solidFill>
                <a:effectLst/>
                <a:uLnTx/>
                <a:uFillTx/>
                <a:latin typeface="Arial"/>
                <a:ea typeface="ＭＳ Ｐゴシック" charset="0"/>
                <a:cs typeface="Arial"/>
              </a:rPr>
              <a:t>400000 محارب من الأسباط الأحد عشر الأخرى دمروا 26100 بنيامينياً بما فيهم النساء و الأطفال (20)</a:t>
            </a:r>
            <a:endParaRPr kumimoji="0" lang="en-US" sz="2800" b="1" i="0" u="none" strike="noStrike" kern="1200" cap="none" spc="0" normalizeH="0" baseline="0" noProof="0" dirty="0">
              <a:ln>
                <a:noFill/>
              </a:ln>
              <a:solidFill>
                <a:srgbClr val="2D2DB9"/>
              </a:solidFill>
              <a:effectLst/>
              <a:uLnTx/>
              <a:uFillTx/>
              <a:latin typeface="Arial"/>
              <a:ea typeface="ＭＳ Ｐゴシック" charset="0"/>
              <a:cs typeface="Arial"/>
            </a:endParaRPr>
          </a:p>
        </p:txBody>
      </p:sp>
      <p:sp>
        <p:nvSpPr>
          <p:cNvPr id="166919" name="Text Box 7"/>
          <p:cNvSpPr txBox="1">
            <a:spLocks noChangeArrowheads="1"/>
          </p:cNvSpPr>
          <p:nvPr/>
        </p:nvSpPr>
        <p:spPr bwMode="auto">
          <a:xfrm>
            <a:off x="3602038" y="3143248"/>
            <a:ext cx="49593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Times New Roman" charset="0"/>
                <a:ea typeface="ＭＳ Ｐゴシック" charset="0"/>
              </a:rPr>
              <a:t>- يقتل بنيامين كل فرد في يابيش جلعاد باستثناء 400 عذراء ويسرقون 200 عذراء أخرى في شيلوه كزوجات لبنيامين 600 الباقين للحفاظ على نسلهم (21).</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b="1" u="sng" kern="1200" dirty="0">
                <a:solidFill>
                  <a:srgbClr val="2D2DB9"/>
                </a:solidFill>
                <a:ea typeface="ＭＳ Ｐゴシック"/>
              </a:rPr>
              <a:t>الفشل الأخلاقي (19-21)</a:t>
            </a:r>
            <a:endParaRPr lang="en-US" sz="4800" dirty="0">
              <a:solidFill>
                <a:srgbClr val="2D2DB9"/>
              </a:solidFill>
            </a:endParaRPr>
          </a:p>
        </p:txBody>
      </p:sp>
      <p:sp>
        <p:nvSpPr>
          <p:cNvPr id="9" name="Text Box 5"/>
          <p:cNvSpPr txBox="1">
            <a:spLocks noChangeArrowheads="1"/>
          </p:cNvSpPr>
          <p:nvPr/>
        </p:nvSpPr>
        <p:spPr bwMode="auto">
          <a:xfrm>
            <a:off x="3059833" y="836613"/>
            <a:ext cx="565557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r" defTabSz="914400" rtl="1" eaLnBrk="1" fontAlgn="base" latinLnBrk="0" hangingPunct="1">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البنياميون في جبعة اغتصبوا و قتلوا سرية اللاوي (19)</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703543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checkerboard(across)">
                                      <p:cBhvr>
                                        <p:cTn id="7" dur="5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Text Box 3"/>
          <p:cNvSpPr txBox="1">
            <a:spLocks noChangeArrowheads="1"/>
          </p:cNvSpPr>
          <p:nvPr/>
        </p:nvSpPr>
        <p:spPr bwMode="auto">
          <a:xfrm>
            <a:off x="0" y="1525588"/>
            <a:ext cx="9144000" cy="2585323"/>
          </a:xfrm>
          <a:prstGeom prst="rect">
            <a:avLst/>
          </a:prstGeom>
          <a:noFill/>
          <a:ln w="9525">
            <a:noFill/>
            <a:miter lim="800000"/>
            <a:headEnd/>
            <a:tailEnd/>
          </a:ln>
          <a:effectLst>
            <a:outerShdw blurRad="63500" dist="107763" dir="2700000" algn="ctr" rotWithShape="0">
              <a:srgbClr val="000406">
                <a:alpha val="74998"/>
              </a:srgb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1" u="none" strike="noStrike" kern="1200" cap="none" spc="0" normalizeH="0" baseline="0" noProof="0" dirty="0">
                <a:ln>
                  <a:noFill/>
                </a:ln>
                <a:solidFill>
                  <a:srgbClr val="FFFFFF"/>
                </a:solidFill>
                <a:effectLst/>
                <a:uLnTx/>
                <a:uFillTx/>
                <a:latin typeface="Arial"/>
                <a:ea typeface="SimSun" pitchFamily="2" charset="-122"/>
                <a:cs typeface="Arial"/>
              </a:rPr>
              <a:t>في تلك الأيام لم يكن ملك في إسرائيل  كل واحد عمل ما حسن في عينيه</a:t>
            </a:r>
            <a:endParaRPr kumimoji="0" lang="en-GB" sz="5400" b="1" i="1" u="none" strike="noStrike" kern="1200" cap="none" spc="0" normalizeH="0" baseline="0" noProof="0" dirty="0">
              <a:ln>
                <a:noFill/>
              </a:ln>
              <a:solidFill>
                <a:srgbClr val="FFFFFF"/>
              </a:solidFill>
              <a:effectLst/>
              <a:uLnTx/>
              <a:uFillTx/>
              <a:latin typeface="Arial"/>
              <a:ea typeface="SimSun" pitchFamily="2"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5400" b="1" i="1" u="none" strike="noStrike" kern="1200" cap="none" spc="0" normalizeH="0" baseline="0" noProof="0" dirty="0">
                <a:ln>
                  <a:noFill/>
                </a:ln>
                <a:solidFill>
                  <a:srgbClr val="FFFFFF"/>
                </a:solidFill>
                <a:effectLst/>
                <a:uLnTx/>
                <a:uFillTx/>
                <a:latin typeface="Arial"/>
                <a:ea typeface="SimSun" pitchFamily="2" charset="-122"/>
                <a:cs typeface="Arial"/>
              </a:rPr>
              <a:t> (</a:t>
            </a:r>
            <a:r>
              <a:rPr kumimoji="0" lang="ar-SA" sz="5400" b="1" i="1" u="none" strike="noStrike" kern="1200" cap="none" spc="0" normalizeH="0" baseline="0" noProof="0" dirty="0">
                <a:ln>
                  <a:noFill/>
                </a:ln>
                <a:solidFill>
                  <a:srgbClr val="FFFFFF"/>
                </a:solidFill>
                <a:effectLst/>
                <a:uLnTx/>
                <a:uFillTx/>
                <a:latin typeface="Arial"/>
                <a:ea typeface="SimSun" pitchFamily="2" charset="-122"/>
                <a:cs typeface="Arial"/>
              </a:rPr>
              <a:t>قضاة</a:t>
            </a:r>
            <a:r>
              <a:rPr kumimoji="0" lang="en-GB" sz="5400" b="1" i="1" u="none" strike="noStrike" kern="1200" cap="none" spc="0" normalizeH="0" baseline="0" noProof="0" dirty="0">
                <a:ln>
                  <a:noFill/>
                </a:ln>
                <a:solidFill>
                  <a:srgbClr val="FFFFFF"/>
                </a:solidFill>
                <a:effectLst/>
                <a:uLnTx/>
                <a:uFillTx/>
                <a:latin typeface="Arial"/>
                <a:ea typeface="SimSun" pitchFamily="2" charset="-122"/>
                <a:cs typeface="Arial"/>
              </a:rPr>
              <a:t> 21:25).</a:t>
            </a:r>
            <a:r>
              <a:rPr kumimoji="0" lang="en-AU" sz="5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336899" name="Title 1"/>
          <p:cNvSpPr>
            <a:spLocks noGrp="1"/>
          </p:cNvSpPr>
          <p:nvPr>
            <p:ph type="title" idx="4294967295"/>
          </p:nvPr>
        </p:nvSpPr>
        <p:spPr>
          <a:xfrm>
            <a:off x="0" y="0"/>
            <a:ext cx="9144000" cy="620713"/>
          </a:xfrm>
          <a:solidFill>
            <a:srgbClr val="050A00"/>
          </a:solidFill>
        </p:spPr>
        <p:txBody>
          <a:bodyPr/>
          <a:lstStyle/>
          <a:p>
            <a:pPr algn="ctr"/>
            <a:r>
              <a:rPr lang="ar-JO" sz="3600" b="1" dirty="0">
                <a:solidFill>
                  <a:schemeClr val="bg1"/>
                </a:solidFill>
                <a:latin typeface="Arial" charset="0"/>
                <a:ea typeface="ＭＳ Ｐゴシック" charset="0"/>
                <a:cs typeface="Arial" charset="0"/>
              </a:rPr>
              <a:t>العدد الأخير هو العدد الرئيسي</a:t>
            </a:r>
            <a:endParaRPr lang="en-US" sz="3600" b="1" dirty="0">
              <a:solidFill>
                <a:schemeClr val="bg1"/>
              </a:solidFill>
              <a:latin typeface="Arial" charset="0"/>
              <a:ea typeface="ＭＳ Ｐゴシック" charset="0"/>
              <a:cs typeface="Arial" charset="0"/>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استرشد بالحكمة بدلاً من النزوات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التي تعبد آلهة أخرى</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484352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3" name="Text Box 3"/>
          <p:cNvSpPr txBox="1">
            <a:spLocks noChangeArrowheads="1"/>
          </p:cNvSpPr>
          <p:nvPr/>
        </p:nvSpPr>
        <p:spPr bwMode="auto">
          <a:xfrm>
            <a:off x="228600" y="1285860"/>
            <a:ext cx="8915400" cy="3416300"/>
          </a:xfrm>
          <a:prstGeom prst="rect">
            <a:avLst/>
          </a:prstGeom>
          <a:noFill/>
          <a:ln w="9525">
            <a:noFill/>
            <a:miter lim="800000"/>
            <a:headEnd/>
            <a:tailEnd/>
          </a:ln>
          <a:effectLst>
            <a:outerShdw blurRad="63500" dist="35921" dir="2700000" algn="ctr" rotWithShape="0">
              <a:srgbClr val="000099">
                <a:alpha val="74998"/>
              </a:srgbClr>
            </a:outerShdw>
          </a:effectLst>
        </p:spPr>
        <p:txBody>
          <a:bodyPr>
            <a:spAutoFit/>
          </a:bodyPr>
          <a:lstStyle/>
          <a:p>
            <a:pPr marL="444500" marR="0" lvl="0" indent="-444500" algn="r" defTabSz="914400" rtl="1" eaLnBrk="1" fontAlgn="base" latinLnBrk="0" hangingPunct="1">
              <a:lnSpc>
                <a:spcPct val="100000"/>
              </a:lnSpc>
              <a:spcBef>
                <a:spcPct val="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SimSun" pitchFamily="2" charset="-122"/>
                <a:cs typeface="Arial"/>
              </a:rPr>
              <a:t>التفكك السياسي</a:t>
            </a:r>
            <a:endParaRPr kumimoji="0" lang="en-GB" sz="3600" b="1" i="0" u="none" strike="noStrike" kern="1200" cap="none" spc="0" normalizeH="0" baseline="0" noProof="0" dirty="0">
              <a:ln>
                <a:noFill/>
              </a:ln>
              <a:solidFill>
                <a:srgbClr val="FFFFFF"/>
              </a:solidFill>
              <a:effectLst/>
              <a:uLnTx/>
              <a:uFillTx/>
              <a:latin typeface="Arial"/>
              <a:ea typeface="SimSun" pitchFamily="2" charset="-122"/>
              <a:cs typeface="Arial"/>
            </a:endParaRPr>
          </a:p>
          <a:p>
            <a:pPr marL="444500" marR="0" lvl="0" indent="-444500" algn="r" defTabSz="914400" rtl="1" eaLnBrk="1" fontAlgn="base" latinLnBrk="0" hangingPunct="1">
              <a:lnSpc>
                <a:spcPct val="100000"/>
              </a:lnSpc>
              <a:spcBef>
                <a:spcPct val="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SimSun" pitchFamily="2" charset="-122"/>
                <a:cs typeface="Arial"/>
              </a:rPr>
              <a:t>العداء القبلي</a:t>
            </a:r>
            <a:endParaRPr kumimoji="0" lang="en-GB" sz="3600" b="1" i="0" u="none" strike="noStrike" kern="1200" cap="none" spc="0" normalizeH="0" baseline="0" noProof="0" dirty="0">
              <a:ln>
                <a:noFill/>
              </a:ln>
              <a:solidFill>
                <a:srgbClr val="FFFFFF"/>
              </a:solidFill>
              <a:effectLst/>
              <a:uLnTx/>
              <a:uFillTx/>
              <a:latin typeface="Arial"/>
              <a:ea typeface="SimSun" pitchFamily="2" charset="-122"/>
              <a:cs typeface="Arial"/>
            </a:endParaRPr>
          </a:p>
          <a:p>
            <a:pPr marL="444500" marR="0" lvl="0" indent="-444500" algn="r" defTabSz="914400" rtl="1" eaLnBrk="1" fontAlgn="base" latinLnBrk="0" hangingPunct="1">
              <a:lnSpc>
                <a:spcPct val="100000"/>
              </a:lnSpc>
              <a:spcBef>
                <a:spcPct val="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SimSun" pitchFamily="2" charset="-122"/>
                <a:cs typeface="Arial"/>
              </a:rPr>
              <a:t>الفوضى الإجتماعية</a:t>
            </a:r>
            <a:endParaRPr kumimoji="0" lang="en-GB" sz="3600" b="1" i="0" u="none" strike="noStrike" kern="1200" cap="none" spc="0" normalizeH="0" baseline="0" noProof="0" dirty="0">
              <a:ln>
                <a:noFill/>
              </a:ln>
              <a:solidFill>
                <a:srgbClr val="FFFFFF"/>
              </a:solidFill>
              <a:effectLst/>
              <a:uLnTx/>
              <a:uFillTx/>
              <a:latin typeface="Arial"/>
              <a:ea typeface="SimSun" pitchFamily="2" charset="-122"/>
              <a:cs typeface="Arial"/>
            </a:endParaRPr>
          </a:p>
          <a:p>
            <a:pPr marL="444500" marR="0" lvl="0" indent="-444500" algn="r" defTabSz="914400" rtl="1" eaLnBrk="1" fontAlgn="base" latinLnBrk="0" hangingPunct="1">
              <a:lnSpc>
                <a:spcPct val="100000"/>
              </a:lnSpc>
              <a:spcBef>
                <a:spcPct val="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SimSun" pitchFamily="2" charset="-122"/>
                <a:cs typeface="Arial"/>
              </a:rPr>
              <a:t>زيادة الفجور</a:t>
            </a:r>
            <a:endParaRPr kumimoji="0" lang="en-GB" sz="3600" b="1" i="0" u="none" strike="noStrike" kern="1200" cap="none" spc="0" normalizeH="0" baseline="0" noProof="0" dirty="0">
              <a:ln>
                <a:noFill/>
              </a:ln>
              <a:solidFill>
                <a:srgbClr val="FFFFFF"/>
              </a:solidFill>
              <a:effectLst/>
              <a:uLnTx/>
              <a:uFillTx/>
              <a:latin typeface="Arial"/>
              <a:ea typeface="SimSun" pitchFamily="2" charset="-122"/>
              <a:cs typeface="Arial"/>
            </a:endParaRPr>
          </a:p>
          <a:p>
            <a:pPr marL="444500" marR="0" lvl="0" indent="-444500" algn="r" defTabSz="914400" rtl="1" eaLnBrk="1" fontAlgn="base" latinLnBrk="0" hangingPunct="1">
              <a:lnSpc>
                <a:spcPct val="100000"/>
              </a:lnSpc>
              <a:spcBef>
                <a:spcPct val="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SimSun" pitchFamily="2" charset="-122"/>
                <a:cs typeface="Arial"/>
              </a:rPr>
              <a:t>تجاهل القانون</a:t>
            </a:r>
            <a:endParaRPr kumimoji="0" lang="en-GB" sz="3600" b="1" i="0" u="none" strike="noStrike" kern="1200" cap="none" spc="0" normalizeH="0" baseline="0" noProof="0" dirty="0">
              <a:ln>
                <a:noFill/>
              </a:ln>
              <a:solidFill>
                <a:srgbClr val="FFFFFF"/>
              </a:solidFill>
              <a:effectLst/>
              <a:uLnTx/>
              <a:uFillTx/>
              <a:latin typeface="Arial"/>
              <a:ea typeface="SimSun" pitchFamily="2" charset="-122"/>
              <a:cs typeface="Arial"/>
            </a:endParaRPr>
          </a:p>
          <a:p>
            <a:pPr marL="444500" marR="0" lvl="0" indent="-444500" algn="r" defTabSz="914400" rtl="1" eaLnBrk="1" fontAlgn="base" latinLnBrk="0" hangingPunct="1">
              <a:lnSpc>
                <a:spcPct val="100000"/>
              </a:lnSpc>
              <a:spcBef>
                <a:spcPct val="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a:ea typeface="SimSun" pitchFamily="2" charset="-122"/>
                <a:cs typeface="Arial"/>
              </a:rPr>
              <a:t>الفوضى</a:t>
            </a:r>
            <a:r>
              <a:rPr kumimoji="0" lang="en-AU" sz="3600" b="0"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338947" name="Title 1"/>
          <p:cNvSpPr>
            <a:spLocks noGrp="1"/>
          </p:cNvSpPr>
          <p:nvPr>
            <p:ph type="title" idx="4294967295"/>
          </p:nvPr>
        </p:nvSpPr>
        <p:spPr>
          <a:xfrm>
            <a:off x="-36513" y="0"/>
            <a:ext cx="9180513" cy="765175"/>
          </a:xfrm>
          <a:solidFill>
            <a:srgbClr val="050A00"/>
          </a:solidFill>
        </p:spPr>
        <p:txBody>
          <a:bodyPr anchor="ctr"/>
          <a:lstStyle/>
          <a:p>
            <a:pPr algn="ctr"/>
            <a:r>
              <a:rPr lang="ar-JO" i="1" dirty="0">
                <a:solidFill>
                  <a:srgbClr val="FFFFFF"/>
                </a:solidFill>
                <a:latin typeface="Tahoma" charset="0"/>
                <a:ea typeface="ＭＳ Ｐゴシック" charset="0"/>
                <a:cs typeface="ＭＳ Ｐゴシック" charset="0"/>
              </a:rPr>
              <a:t>ثمار الإرتداد المرة</a:t>
            </a:r>
            <a:endParaRPr lang="en-US" i="1" dirty="0">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247922466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تعريف الوثنية</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300" normalizeH="0" baseline="0" noProof="0" dirty="0">
                <a:ln>
                  <a:noFill/>
                </a:ln>
                <a:solidFill>
                  <a:srgbClr val="000000"/>
                </a:solidFill>
                <a:effectLst>
                  <a:glow rad="254000">
                    <a:srgbClr val="FFFFFF"/>
                  </a:glow>
                </a:effectLst>
                <a:uLnTx/>
                <a:uFillTx/>
                <a:latin typeface="Arial Narrow"/>
                <a:ea typeface="ＭＳ Ｐゴシック" charset="0"/>
                <a:cs typeface="Arial Narrow"/>
              </a:rPr>
              <a:t>جعل الشيء الجيد أن يكون الشيء النهائي</a:t>
            </a:r>
            <a:endParaRPr kumimoji="0" lang="en-US" sz="4000" b="1" i="0" u="none" strike="noStrike" kern="1200" cap="none" spc="-300" normalizeH="0" baseline="0" noProof="0" dirty="0">
              <a:ln>
                <a:noFill/>
              </a:ln>
              <a:solidFill>
                <a:srgbClr val="000000"/>
              </a:solidFill>
              <a:effectLst>
                <a:glow rad="254000">
                  <a:srgbClr val="FFFFFF"/>
                </a:glow>
              </a:effectLst>
              <a:uLnTx/>
              <a:uFillTx/>
              <a:latin typeface="Arial Narrow"/>
              <a:ea typeface="ＭＳ Ｐゴシック" charset="0"/>
              <a:cs typeface="Arial Narrow"/>
            </a:endParaRP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600" b="1" i="0" u="none" strike="noStrike" kern="1200" cap="none" spc="-300" normalizeH="0" baseline="0" noProof="0" dirty="0">
                <a:ln>
                  <a:noFill/>
                </a:ln>
                <a:solidFill>
                  <a:srgbClr val="800000"/>
                </a:solidFill>
                <a:effectLst>
                  <a:glow rad="127000">
                    <a:srgbClr val="FFFFFF"/>
                  </a:glow>
                </a:effectLst>
                <a:uLnTx/>
                <a:uFillTx/>
                <a:latin typeface="Arial Narrow"/>
                <a:ea typeface="ＭＳ Ｐゴシック" charset="0"/>
                <a:cs typeface="Arial Narrow"/>
              </a:rPr>
              <a:t>الوثنية</a:t>
            </a:r>
            <a:endParaRPr kumimoji="0" lang="en-US" sz="16600" b="1" i="0" u="none" strike="noStrike" kern="1200" cap="none" spc="-300" normalizeH="0" baseline="0" noProof="0" dirty="0">
              <a:ln>
                <a:noFill/>
              </a:ln>
              <a:solidFill>
                <a:srgbClr val="800000"/>
              </a:solidFill>
              <a:effectLst>
                <a:glow rad="127000">
                  <a:srgbClr val="FFFFFF"/>
                </a:glow>
              </a:effectLst>
              <a:uLnTx/>
              <a:uFillTx/>
              <a:latin typeface="Arial Narrow"/>
              <a:ea typeface="ＭＳ Ｐゴシック" charset="0"/>
              <a:cs typeface="Arial Narrow"/>
            </a:endParaRPr>
          </a:p>
        </p:txBody>
      </p:sp>
    </p:spTree>
    <p:extLst>
      <p:ext uri="{BB962C8B-B14F-4D97-AF65-F5344CB8AC3E}">
        <p14:creationId xmlns:p14="http://schemas.microsoft.com/office/powerpoint/2010/main" val="1601904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b="1" dirty="0">
                <a:effectLst>
                  <a:glow rad="127000">
                    <a:schemeClr val="tx1"/>
                  </a:glow>
                </a:effectLst>
                <a:latin typeface="Arial" charset="0"/>
                <a:ea typeface="ＭＳ Ｐゴシック" charset="0"/>
                <a:cs typeface="ＭＳ Ｐゴシック" charset="0"/>
              </a:rPr>
              <a:t>48 مدن اللاويين</a:t>
            </a:r>
            <a:endParaRPr lang="en-US" sz="2400" b="1" dirty="0">
              <a:effectLst>
                <a:glow rad="127000">
                  <a:schemeClr val="tx1"/>
                </a:glow>
              </a:effectLst>
              <a:latin typeface="Arial" charset="0"/>
              <a:ea typeface="ＭＳ Ｐゴシック" charset="0"/>
              <a:cs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مدن الملجأ</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تعريف الوثنية</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61179789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تعريف الوثنية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306665751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لماذا يجب 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صامداً</a:t>
            </a:r>
            <a:r>
              <a:rPr lang="ar-JO" sz="5400" b="1" dirty="0">
                <a:effectLst>
                  <a:glow rad="127000">
                    <a:schemeClr val="tx1"/>
                  </a:glow>
                </a:effectLst>
                <a:latin typeface="Arial" charset="0"/>
                <a:ea typeface="ＭＳ Ｐゴシック" charset="0"/>
                <a:cs typeface="ＭＳ Ｐゴシック" charset="0"/>
              </a:rPr>
              <a:t> في اختيارك الله كملك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أسباب</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505028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اجعل الله ملكاً و لا تدخل دوار الوثنية و الخطية</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7848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1. الطاعة الناقصة تنتج ثمار </a:t>
            </a:r>
            <a:r>
              <a:rPr lang="ar-JO" sz="4800" b="1" dirty="0">
                <a:solidFill>
                  <a:srgbClr val="FFFF00"/>
                </a:solidFill>
                <a:effectLst>
                  <a:glow rad="127000">
                    <a:schemeClr val="tx1"/>
                  </a:glow>
                </a:effectLst>
                <a:latin typeface="Arial" charset="0"/>
                <a:ea typeface="ＭＳ Ｐゴシック" charset="0"/>
                <a:cs typeface="ＭＳ Ｐゴシック" charset="0"/>
              </a:rPr>
              <a:t>الفشل</a:t>
            </a:r>
            <a:r>
              <a:rPr lang="ar-JO" sz="4800" b="1" dirty="0">
                <a:effectLst>
                  <a:glow rad="127000">
                    <a:schemeClr val="tx1"/>
                  </a:glow>
                </a:effectLst>
                <a:latin typeface="Arial" charset="0"/>
                <a:ea typeface="ＭＳ Ｐゴシック" charset="0"/>
                <a:cs typeface="ＭＳ Ｐゴシック" charset="0"/>
              </a:rPr>
              <a:t> (1 – 2)</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56908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2. النسبوية ( الإرتباط بالمجتمع المحيط )  تقود إلى </a:t>
            </a:r>
            <a:r>
              <a:rPr lang="ar-JO" sz="4800" b="1" dirty="0">
                <a:solidFill>
                  <a:srgbClr val="FFFF00"/>
                </a:solidFill>
                <a:effectLst>
                  <a:glow rad="127000">
                    <a:schemeClr val="tx1"/>
                  </a:glow>
                </a:effectLst>
                <a:latin typeface="Arial" charset="0"/>
                <a:ea typeface="ＭＳ Ｐゴシック" charset="0"/>
                <a:cs typeface="ＭＳ Ｐゴシック" charset="0"/>
              </a:rPr>
              <a:t>الدوران</a:t>
            </a:r>
            <a:r>
              <a:rPr lang="ar-JO" sz="4800" b="1" dirty="0">
                <a:effectLst>
                  <a:glow rad="127000">
                    <a:schemeClr val="tx1"/>
                  </a:glow>
                </a:effectLst>
                <a:latin typeface="Arial" charset="0"/>
                <a:ea typeface="ＭＳ Ｐゴシック" charset="0"/>
                <a:cs typeface="ＭＳ Ｐゴシック" charset="0"/>
              </a:rPr>
              <a:t> في الخطية    (3 – 16)</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249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b="1" dirty="0">
                <a:effectLst>
                  <a:glow rad="127000">
                    <a:schemeClr val="tx1"/>
                  </a:glow>
                </a:effectLst>
                <a:latin typeface="Arial" charset="0"/>
                <a:ea typeface="ＭＳ Ｐゴシック" charset="0"/>
                <a:cs typeface="ＭＳ Ｐゴシック" charset="0"/>
              </a:rPr>
              <a:t>3. النسبوية تقود إلى </a:t>
            </a:r>
            <a:r>
              <a:rPr lang="ar-JO" sz="4800" b="1" dirty="0">
                <a:solidFill>
                  <a:srgbClr val="FFFF00"/>
                </a:solidFill>
                <a:effectLst>
                  <a:glow rad="127000">
                    <a:schemeClr val="tx1"/>
                  </a:glow>
                </a:effectLst>
                <a:latin typeface="Arial" charset="0"/>
                <a:ea typeface="ＭＳ Ｐゴシック" charset="0"/>
                <a:cs typeface="ＭＳ Ｐゴシック" charset="0"/>
              </a:rPr>
              <a:t>الوثنية</a:t>
            </a:r>
            <a:r>
              <a:rPr lang="ar-JO" sz="4800" b="1" dirty="0">
                <a:effectLst>
                  <a:glow rad="127000">
                    <a:schemeClr val="tx1"/>
                  </a:glow>
                </a:effectLst>
                <a:latin typeface="Arial" charset="0"/>
                <a:ea typeface="ＭＳ Ｐゴシック" charset="0"/>
                <a:cs typeface="ＭＳ Ｐゴシック" charset="0"/>
              </a:rPr>
              <a:t> (17 – 21)</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61302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ar-JO" sz="2800" b="1" dirty="0">
                <a:solidFill>
                  <a:schemeClr val="bg1"/>
                </a:solidFill>
                <a:latin typeface="Arial" charset="0"/>
                <a:ea typeface="ＭＳ Ｐゴシック" charset="0"/>
              </a:rPr>
              <a:t>سؤال للنقاش</a:t>
            </a:r>
            <a:br>
              <a:rPr lang="en-US" b="1" dirty="0">
                <a:solidFill>
                  <a:schemeClr val="bg1"/>
                </a:solidFill>
                <a:latin typeface="Arial" charset="0"/>
                <a:ea typeface="ＭＳ Ｐゴシック" charset="0"/>
              </a:rPr>
            </a:br>
            <a:r>
              <a:rPr lang="ar-JO" b="1" dirty="0">
                <a:solidFill>
                  <a:schemeClr val="bg1"/>
                </a:solidFill>
                <a:latin typeface="Arial" charset="0"/>
                <a:ea typeface="ＭＳ Ｐゴシック" charset="0"/>
              </a:rPr>
              <a:t>كيف تتشابه ايامنا الحالية مع تلك الفترة ؟</a:t>
            </a:r>
            <a:endParaRPr lang="en-US" sz="4000" b="1" dirty="0">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النسبوية</a:t>
            </a:r>
            <a:r>
              <a:rPr kumimoji="0" lang="ar-JO"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أنقذ الحيتان لكن أقتل البشر</a:t>
            </a:r>
            <a:endPar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العلمانية</a:t>
            </a:r>
            <a:r>
              <a:rPr kumimoji="0" lang="ar-JO"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لا أسمح لديانتي أن تؤثر على نظرتي السياسية</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الجنس غير الشرعي </a:t>
            </a: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ما يفعله القائد في غرفة نومه هو شأنه و ليس </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شأني</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377648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7220">
                                            <p:txEl>
                                              <p:pRg st="3" end="3"/>
                                            </p:txEl>
                                          </p:spTgt>
                                        </p:tgtEl>
                                        <p:attrNameLst>
                                          <p:attrName>style.visibility</p:attrName>
                                        </p:attrNameLst>
                                      </p:cBhvr>
                                      <p:to>
                                        <p:strVal val="visible"/>
                                      </p:to>
                                    </p:set>
                                    <p:animEffect transition="in" filter="fade">
                                      <p:cBhvr>
                                        <p:cTn id="22" dur="500"/>
                                        <p:tgtEl>
                                          <p:spTgt spid="137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5508625" y="609600"/>
            <a:ext cx="3635375" cy="1019175"/>
          </a:xfrm>
        </p:spPr>
        <p:txBody>
          <a:bodyPr/>
          <a:lstStyle/>
          <a:p>
            <a:r>
              <a:rPr lang="ar-SA" b="1" dirty="0">
                <a:solidFill>
                  <a:srgbClr val="FFFFFF"/>
                </a:solidFill>
                <a:latin typeface="Arial" charset="0"/>
                <a:ea typeface="ＭＳ Ｐゴシック" charset="0"/>
              </a:rPr>
              <a:t>النسبوية</a:t>
            </a:r>
            <a:endParaRPr lang="en-US" b="1" dirty="0">
              <a:solidFill>
                <a:srgbClr val="FFFFFF"/>
              </a:solidFill>
              <a:latin typeface="Arial" charset="0"/>
              <a:ea typeface="ＭＳ Ｐゴシック" charset="0"/>
            </a:endParaRPr>
          </a:p>
        </p:txBody>
      </p:sp>
      <p:pic>
        <p:nvPicPr>
          <p:cNvPr id="343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573246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a:off x="2916238" y="246063"/>
            <a:ext cx="2459037" cy="1512887"/>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7" name="AutoShape 5"/>
          <p:cNvSpPr>
            <a:spLocks noChangeArrowheads="1"/>
          </p:cNvSpPr>
          <p:nvPr/>
        </p:nvSpPr>
        <p:spPr bwMode="auto">
          <a:xfrm>
            <a:off x="36513" y="30163"/>
            <a:ext cx="2459037" cy="1512887"/>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rPr>
              <a:t>هذا الكتيب فارغ</a:t>
            </a: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 name="TextBox 1"/>
          <p:cNvSpPr txBox="1"/>
          <p:nvPr/>
        </p:nvSpPr>
        <p:spPr>
          <a:xfrm>
            <a:off x="3275856" y="476672"/>
            <a:ext cx="18002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rPr>
              <a:t>نحن ملحدون</a:t>
            </a:r>
            <a:endParaRPr kumimoji="0" lang="en-US" sz="2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3440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j0177709"/>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0" name="Text Box 4"/>
          <p:cNvSpPr txBox="1">
            <a:spLocks noChangeArrowheads="1"/>
          </p:cNvSpPr>
          <p:nvPr/>
        </p:nvSpPr>
        <p:spPr bwMode="auto">
          <a:xfrm>
            <a:off x="1" y="1928802"/>
            <a:ext cx="9144000" cy="1077218"/>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33400" marR="0" lvl="0" indent="-450850" algn="r" defTabSz="914400" rtl="1" eaLnBrk="1" fontAlgn="base" latinLnBrk="0" hangingPunct="1">
              <a:lnSpc>
                <a:spcPct val="100000"/>
              </a:lnSpc>
              <a:spcBef>
                <a:spcPct val="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outerShdw blurRad="63500" dist="88900" dir="2700000" algn="tl" rotWithShape="0">
                    <a:srgbClr val="000000">
                      <a:alpha val="82000"/>
                    </a:srgbClr>
                  </a:outerShdw>
                </a:effectLst>
                <a:uLnTx/>
                <a:uFillTx/>
                <a:latin typeface="Tahoma" charset="0"/>
                <a:ea typeface="ＭＳ Ｐゴシック" charset="0"/>
              </a:rPr>
              <a:t>المقاييس الشخصية النسبية بدلاً من مقاييس الله المطلقة تؤدي إلى دوائر الخطية (3-16)</a:t>
            </a:r>
            <a:endParaRPr kumimoji="0" lang="en-AU" sz="3200" b="1" i="0" u="none" strike="noStrike" kern="1200" cap="none" spc="0" normalizeH="0" baseline="0" noProof="0" dirty="0">
              <a:ln>
                <a:noFill/>
              </a:ln>
              <a:solidFill>
                <a:srgbClr val="FFFFFF"/>
              </a:solidFill>
              <a:effectLst>
                <a:outerShdw blurRad="63500" dist="88900" dir="2700000" algn="tl" rotWithShape="0">
                  <a:srgbClr val="000000">
                    <a:alpha val="82000"/>
                  </a:srgbClr>
                </a:outerShdw>
              </a:effectLst>
              <a:uLnTx/>
              <a:uFillTx/>
              <a:latin typeface="Tahoma" charset="0"/>
              <a:ea typeface="ＭＳ Ｐゴシック" charset="0"/>
            </a:endParaRPr>
          </a:p>
        </p:txBody>
      </p:sp>
      <p:sp>
        <p:nvSpPr>
          <p:cNvPr id="265221" name="Text Box 5"/>
          <p:cNvSpPr txBox="1">
            <a:spLocks noChangeArrowheads="1"/>
          </p:cNvSpPr>
          <p:nvPr/>
        </p:nvSpPr>
        <p:spPr bwMode="auto">
          <a:xfrm>
            <a:off x="1" y="1066800"/>
            <a:ext cx="9144000" cy="584775"/>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33400" marR="0" lvl="0" indent="-450850" algn="r" defTabSz="914400" rtl="1" eaLnBrk="1" fontAlgn="base" latinLnBrk="0" hangingPunct="1">
              <a:lnSpc>
                <a:spcPct val="100000"/>
              </a:lnSpc>
              <a:spcBef>
                <a:spcPct val="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outerShdw blurRad="63500" dist="88900" dir="2700000" algn="tl" rotWithShape="0">
                    <a:srgbClr val="000000">
                      <a:alpha val="82000"/>
                    </a:srgbClr>
                  </a:outerShdw>
                </a:effectLst>
                <a:uLnTx/>
                <a:uFillTx/>
                <a:latin typeface="Tahoma" charset="0"/>
                <a:ea typeface="ＭＳ Ｐゴシック" charset="0"/>
              </a:rPr>
              <a:t>رفض ربوبية الله (طاعة غير كاملة) تزرع بذور الفشل (1-2)</a:t>
            </a:r>
            <a:endParaRPr kumimoji="0" lang="en-AU" sz="3200" b="1" i="0" u="none" strike="noStrike" kern="1200" cap="none" spc="0" normalizeH="0" baseline="0" noProof="0" dirty="0">
              <a:ln>
                <a:noFill/>
              </a:ln>
              <a:solidFill>
                <a:srgbClr val="FFFFFF"/>
              </a:solidFill>
              <a:effectLst>
                <a:outerShdw blurRad="63500" dist="88900" dir="2700000" algn="tl" rotWithShape="0">
                  <a:srgbClr val="000000">
                    <a:alpha val="82000"/>
                  </a:srgbClr>
                </a:outerShdw>
              </a:effectLst>
              <a:uLnTx/>
              <a:uFillTx/>
              <a:latin typeface="Tahoma" charset="0"/>
              <a:ea typeface="ＭＳ Ｐゴシック" charset="0"/>
            </a:endParaRPr>
          </a:p>
        </p:txBody>
      </p:sp>
      <p:sp>
        <p:nvSpPr>
          <p:cNvPr id="265222" name="Text Box 6"/>
          <p:cNvSpPr txBox="1">
            <a:spLocks noChangeArrowheads="1"/>
          </p:cNvSpPr>
          <p:nvPr/>
        </p:nvSpPr>
        <p:spPr bwMode="auto">
          <a:xfrm>
            <a:off x="0" y="3071810"/>
            <a:ext cx="9144000" cy="584775"/>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33400" marR="0" lvl="0" indent="-450850" algn="r" defTabSz="914400" rtl="1" eaLnBrk="1" fontAlgn="base" latinLnBrk="0" hangingPunct="1">
              <a:lnSpc>
                <a:spcPct val="100000"/>
              </a:lnSpc>
              <a:spcBef>
                <a:spcPct val="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outerShdw blurRad="63500" dist="88900" dir="2700000" algn="tl" rotWithShape="0">
                    <a:srgbClr val="000000">
                      <a:alpha val="82000"/>
                    </a:srgbClr>
                  </a:outerShdw>
                </a:effectLst>
                <a:uLnTx/>
                <a:uFillTx/>
                <a:latin typeface="Tahoma" charset="0"/>
                <a:ea typeface="ＭＳ Ｐゴシック" charset="0"/>
              </a:rPr>
              <a:t>استبدال حكمة الله بالنزوات يؤدي إلى الوثنية (17-21) </a:t>
            </a:r>
            <a:endParaRPr kumimoji="0" lang="en-AU" sz="3200" b="1" i="0" u="none" strike="noStrike" kern="1200" cap="none" spc="0" normalizeH="0" baseline="0" noProof="0" dirty="0">
              <a:ln>
                <a:noFill/>
              </a:ln>
              <a:solidFill>
                <a:srgbClr val="FFFFFF"/>
              </a:solidFill>
              <a:effectLst>
                <a:outerShdw blurRad="63500" dist="88900" dir="2700000" algn="tl" rotWithShape="0">
                  <a:srgbClr val="000000">
                    <a:alpha val="82000"/>
                  </a:srgbClr>
                </a:outerShdw>
              </a:effectLst>
              <a:uLnTx/>
              <a:uFillTx/>
              <a:latin typeface="Tahoma" charset="0"/>
              <a:ea typeface="ＭＳ Ｐゴシック" charset="0"/>
            </a:endParaRPr>
          </a:p>
        </p:txBody>
      </p:sp>
      <p:sp>
        <p:nvSpPr>
          <p:cNvPr id="7" name="TextBox 6"/>
          <p:cNvSpPr txBox="1"/>
          <p:nvPr/>
        </p:nvSpPr>
        <p:spPr>
          <a:xfrm>
            <a:off x="8305800" y="0"/>
            <a:ext cx="838200" cy="457200"/>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63500" dist="88900" dir="2700000" algn="tl" rotWithShape="0">
                    <a:srgbClr val="000000">
                      <a:alpha val="82000"/>
                    </a:srgbClr>
                  </a:outerShdw>
                </a:effectLst>
                <a:uLnTx/>
                <a:uFillTx/>
                <a:latin typeface="Arial" charset="0"/>
                <a:ea typeface="ＭＳ Ｐゴシック" charset="0"/>
                <a:cs typeface="Arial" charset="0"/>
              </a:rPr>
              <a:t>172</a:t>
            </a:r>
            <a:endParaRPr kumimoji="0" lang="en-US" sz="2400" b="1" i="0" u="none" strike="noStrike" kern="1200" cap="none" spc="0" normalizeH="0" baseline="0" noProof="0" dirty="0">
              <a:ln>
                <a:noFill/>
              </a:ln>
              <a:solidFill>
                <a:srgbClr val="FFFFFF"/>
              </a:solidFill>
              <a:effectLst>
                <a:outerShdw blurRad="63500" dist="88900" dir="2700000" algn="tl" rotWithShape="0">
                  <a:srgbClr val="000000">
                    <a:alpha val="82000"/>
                  </a:srgbClr>
                </a:outerShdw>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539750" y="115888"/>
            <a:ext cx="7707313" cy="965200"/>
          </a:xfrm>
          <a:solidFill>
            <a:srgbClr val="050A00"/>
          </a:solidFill>
        </p:spPr>
        <p:txBody>
          <a:bodyPr anchor="ctr"/>
          <a:lstStyle/>
          <a:p>
            <a:pPr algn="ctr">
              <a:defRPr/>
            </a:pPr>
            <a:r>
              <a:rPr lang="ar-JO" sz="5400" b="1" kern="1200" dirty="0">
                <a:solidFill>
                  <a:srgbClr val="FFFFFF"/>
                </a:solidFill>
                <a:latin typeface="Tahoma"/>
                <a:ea typeface="ＭＳ Ｐゴシック"/>
                <a:cs typeface="ＭＳ Ｐゴシック"/>
              </a:rPr>
              <a:t>التطبيق</a:t>
            </a:r>
            <a:endParaRPr lang="en-US" sz="6000" dirty="0">
              <a:solidFill>
                <a:srgbClr val="FFFFFF"/>
              </a:solidFill>
            </a:endParaRPr>
          </a:p>
        </p:txBody>
      </p:sp>
    </p:spTree>
    <p:extLst>
      <p:ext uri="{BB962C8B-B14F-4D97-AF65-F5344CB8AC3E}">
        <p14:creationId xmlns:p14="http://schemas.microsoft.com/office/powerpoint/2010/main" val="65452684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الفشل تحت الحكم الإلهي</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امتلاك غير كامل</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التحرير بواسطة القضاة</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الحاجة للملكية</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 1-2: 5</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 6-16: 31</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17-21</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التدهور</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التأديب</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الفساد</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أسباب الدورات</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لعنات الدورات</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ظروف الدورات</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العيش مع الكنعانيين</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الحرب مع الكنعانيين</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العيش مثل الكنعانيين</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العصيان   العسكري           1</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العصيان</a:t>
            </a:r>
            <a: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2: 1-5</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مقدمة</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endPar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2: 6-</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3: 6</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29" name="Text Box 44"/>
          <p:cNvSpPr txBox="1">
            <a:spLocks noChangeArrowheads="1"/>
          </p:cNvSpPr>
          <p:nvPr/>
        </p:nvSpPr>
        <p:spPr bwMode="auto">
          <a:xfrm>
            <a:off x="3048000" y="4529138"/>
            <a:ext cx="7016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الجنوب</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3: 7-31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الشمال</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4: 1-</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5: 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1" name="Text Box 46"/>
          <p:cNvSpPr txBox="1">
            <a:spLocks noChangeArrowheads="1"/>
          </p:cNvSpPr>
          <p:nvPr/>
        </p:nvSpPr>
        <p:spPr bwMode="auto">
          <a:xfrm>
            <a:off x="4389665" y="4529138"/>
            <a:ext cx="5774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الوسط</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6: 1</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-10: 2</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2" name="Text Box 47"/>
          <p:cNvSpPr txBox="1">
            <a:spLocks noChangeArrowheads="1"/>
          </p:cNvSpPr>
          <p:nvPr/>
        </p:nvSpPr>
        <p:spPr bwMode="auto">
          <a:xfrm>
            <a:off x="4938508" y="4529138"/>
            <a:ext cx="5774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الشرق</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12: 7</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الشمال</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12: 8-15</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الغرب</a:t>
            </a: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13: 1-16: 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4914" name="Text Box 50"/>
          <p:cNvSpPr txBox="1">
            <a:spLocks noChangeArrowheads="1"/>
          </p:cNvSpPr>
          <p:nvPr/>
        </p:nvSpPr>
        <p:spPr bwMode="auto">
          <a:xfrm>
            <a:off x="6941386" y="4529138"/>
            <a:ext cx="7793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17-18</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64915" name="Text Box 51"/>
          <p:cNvSpPr txBox="1">
            <a:spLocks noChangeArrowheads="1"/>
          </p:cNvSpPr>
          <p:nvPr/>
        </p:nvSpPr>
        <p:spPr bwMode="auto">
          <a:xfrm>
            <a:off x="7768578" y="4529138"/>
            <a:ext cx="92204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الفساد الأخلاقي</a:t>
            </a:r>
            <a:br>
              <a:rPr kumimoji="0" lang="en-US"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endPar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19-21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172</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كنعان</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341 سنة (1390-1049 ق.م)</a:t>
            </a:r>
            <a:endParaRPr kumimoji="0" lang="en-US" sz="1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b="1" dirty="0">
                <a:solidFill>
                  <a:srgbClr val="FFFFFF"/>
                </a:solidFill>
                <a:latin typeface="Arial" charset="0"/>
                <a:ea typeface="ＭＳ Ｐゴシック" charset="0"/>
              </a:rPr>
              <a:t>القضاة</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782873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صامداً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37311695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70" y="34384"/>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ar-JO" sz="5400" b="1" dirty="0">
                <a:effectLst>
                  <a:glow rad="127000">
                    <a:schemeClr val="tx1"/>
                  </a:glow>
                </a:effectLst>
                <a:latin typeface="Arial" charset="0"/>
                <a:ea typeface="ＭＳ Ｐゴシック" charset="0"/>
                <a:cs typeface="ＭＳ Ｐゴシック" charset="0"/>
              </a:rPr>
              <a:t>فكر في الأمر</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من هو السيد الحقيقي في حياتك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يمكنك أن تجعل الله ملكك الحقيقي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0880100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0" y="159026"/>
            <a:ext cx="9144000" cy="4062651"/>
          </a:xfrm>
          <a:prstGeom prst="rect">
            <a:avLst/>
          </a:prstGeom>
          <a:solidFill>
            <a:schemeClr val="bg2">
              <a:alpha val="74000"/>
            </a:schemeClr>
          </a:solid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rPr>
              <a:t>إذاً يا إخوتي الأحباء</a:t>
            </a:r>
            <a:r>
              <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1F497D">
                    <a:lumMod val="75000"/>
                  </a:srgbClr>
                </a:solidFill>
                <a:effectLst>
                  <a:glow rad="228600">
                    <a:prstClr val="white">
                      <a:alpha val="40000"/>
                    </a:prstClr>
                  </a:glow>
                </a:effectLst>
                <a:uLnTx/>
                <a:uFillTx/>
                <a:latin typeface="Arial Narrow" panose="020B0606020202030204" pitchFamily="34" charset="0"/>
                <a:ea typeface="ＭＳ Ｐゴシック" charset="0"/>
              </a:rPr>
              <a:t>كونوا راسخين</a:t>
            </a:r>
            <a:endParaRPr kumimoji="0" lang="en-GB" sz="6600" b="1" i="0" u="none" strike="noStrike" kern="1200" cap="none" spc="0" normalizeH="0" baseline="0" noProof="0" dirty="0">
              <a:ln>
                <a:noFill/>
              </a:ln>
              <a:solidFill>
                <a:srgbClr val="1F497D">
                  <a:lumMod val="75000"/>
                </a:srgbClr>
              </a:solidFill>
              <a:effectLst>
                <a:glow rad="228600">
                  <a:prstClr val="white">
                    <a:alpha val="40000"/>
                  </a:prstClr>
                </a:glow>
              </a:effectLst>
              <a:uLnTx/>
              <a:uFillTx/>
              <a:latin typeface="Arial Narrow" panose="020B0606020202030204" pitchFamily="34" charset="0"/>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rPr>
              <a:t>غير متزعزعين</a:t>
            </a:r>
            <a:endPar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rPr>
              <a:t>مكثرين في عمل الرب كل حين</a:t>
            </a:r>
            <a:endPar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rPr>
              <a:t> </a:t>
            </a:r>
            <a:r>
              <a:rPr kumimoji="0" lang="ar-JO"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rPr>
              <a:t>عالمين أن تعبكم ليس باطلاً في الرب</a:t>
            </a:r>
            <a:endPar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rPr>
              <a:t>1 كورنثوس 15: 58</a:t>
            </a:r>
            <a:endPar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endParaRPr>
          </a:p>
        </p:txBody>
      </p:sp>
    </p:spTree>
    <p:extLst>
      <p:ext uri="{BB962C8B-B14F-4D97-AF65-F5344CB8AC3E}">
        <p14:creationId xmlns:p14="http://schemas.microsoft.com/office/powerpoint/2010/main" val="3742282511"/>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561238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لماذا يجب 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صامداً</a:t>
            </a:r>
            <a:r>
              <a:rPr lang="ar-JO" sz="5400" b="1" dirty="0">
                <a:effectLst>
                  <a:glow rad="127000">
                    <a:schemeClr val="tx1"/>
                  </a:glow>
                </a:effectLst>
                <a:latin typeface="Arial" charset="0"/>
                <a:ea typeface="ＭＳ Ｐゴシック" charset="0"/>
                <a:cs typeface="ＭＳ Ｐゴシック" charset="0"/>
              </a:rPr>
              <a:t> في اختيارك الله كملك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أسباب</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01997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1. الطاعة الناقصة تنتج ثمار </a:t>
            </a:r>
            <a:r>
              <a:rPr lang="ar-JO" sz="4800" b="1" dirty="0">
                <a:solidFill>
                  <a:srgbClr val="FFFF00"/>
                </a:solidFill>
                <a:effectLst>
                  <a:glow rad="127000">
                    <a:schemeClr val="tx1"/>
                  </a:glow>
                </a:effectLst>
                <a:latin typeface="Arial" charset="0"/>
                <a:ea typeface="ＭＳ Ｐゴシック" charset="0"/>
                <a:cs typeface="ＭＳ Ｐゴシック" charset="0"/>
              </a:rPr>
              <a:t>الفشل</a:t>
            </a:r>
            <a:r>
              <a:rPr lang="ar-JO" sz="4800" b="1" dirty="0">
                <a:effectLst>
                  <a:glow rad="127000">
                    <a:schemeClr val="tx1"/>
                  </a:glow>
                </a:effectLst>
                <a:latin typeface="Arial" charset="0"/>
                <a:ea typeface="ＭＳ Ｐゴシック" charset="0"/>
                <a:cs typeface="ＭＳ Ｐゴシック" charset="0"/>
              </a:rPr>
              <a:t> (1 – 2)</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20081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أدى احتلال إسرائيل غير المكتمل لكنعان لوجود حاجة إلى القضاة (1: 1-2: 5)</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42116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ar-JO"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قضاة</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 </a:t>
            </a:r>
            <a:endPar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endParaRPr kumimoji="0" lang="en-US" sz="1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504473636"/>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r="15808" b="12002"/>
          <a:stretch/>
        </p:blipFill>
        <p:spPr>
          <a:xfrm rot="5400000">
            <a:off x="408215" y="1322618"/>
            <a:ext cx="4900121" cy="6170647"/>
          </a:xfrm>
          <a:prstGeom prst="rect">
            <a:avLst/>
          </a:prstGeom>
        </p:spPr>
      </p:pic>
      <p:sp>
        <p:nvSpPr>
          <p:cNvPr id="16" name="Rectangle 15"/>
          <p:cNvSpPr/>
          <p:nvPr/>
        </p:nvSpPr>
        <p:spPr>
          <a:xfrm>
            <a:off x="6360652" y="834808"/>
            <a:ext cx="2747852" cy="324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مناطق لم يغزوها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كيف امتحن الله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إهود يقتل ملك مؤاب</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هزيمة يابين من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ترنيمة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علامات جزة الصوف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جيش جدهون يهزم المديانيين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الأفود سبب سقوط جعون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أهل شكيم يملكون أبيمالك</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17" name="Rectangle 16"/>
          <p:cNvSpPr/>
          <p:nvPr/>
        </p:nvSpPr>
        <p:spPr>
          <a:xfrm>
            <a:off x="4073763" y="834808"/>
            <a:ext cx="2747853" cy="425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قهر من قبل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يفتاح المحارب يهزم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الجلعاديين يهزمون الأفرايميين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قهر من قبل الفلسطيين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خداع لغز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شمشمون يقتل ألف فلسطيني</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الفلسطيون يكتشفون سر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أفرايم يعين كاهن خاص</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خطايا الدانيين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انحراف زوجات اللاويين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انتقام اللاويين من بنيامين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تأكيد وجود بنيامين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441578" y="-363882"/>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uLnTx/>
                <a:uFillTx/>
                <a:latin typeface="Arial"/>
                <a:ea typeface="ＭＳ Ｐゴシック" charset="0"/>
                <a:cs typeface="Arial"/>
              </a:rPr>
              <a:t>قضاة</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35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د. إي إن بولسون</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نيسان 1925 – 13 تشرين أول 2017</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39112783"/>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1113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defRPr/>
            </a:pPr>
            <a:r>
              <a:rPr lang="ar-JO"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السكان حسب</a:t>
            </a:r>
            <a:br>
              <a:rPr lang="ar-JO"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الأسباط</a:t>
            </a:r>
            <a:endParaRPr lang="en-US"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دان</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64.400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يهوذا</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76.500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شمعون</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22.200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رأوبين</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43.730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جاد</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40.500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منسى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4599806" y="3028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إفرايم</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32.500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917046" y="2433082"/>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منسى</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52.700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نفتالي</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45.400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53.400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زبولون</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60.500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يساكر</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64.300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عدد 26</a:t>
            </a:r>
            <a:b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2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1- 19: 48</a:t>
            </a:r>
            <a:endPar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بنيامين45.600</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لاوي</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23.000</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موزعون في جميع أنحاء إسرائيل</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0397768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4295520" cy="1312697"/>
          </a:xfrm>
          <a:effectLst>
            <a:outerShdw blurRad="63500" dist="35921" dir="2700000" algn="ctr" rotWithShape="0">
              <a:schemeClr val="tx2">
                <a:alpha val="74998"/>
              </a:schemeClr>
            </a:outerShdw>
          </a:effectLst>
        </p:spPr>
        <p:txBody>
          <a:bodyPr anchor="t"/>
          <a:lstStyle/>
          <a:p>
            <a:pPr>
              <a:defRPr/>
            </a:pPr>
            <a:r>
              <a:rPr lang="ar-JO" sz="4000" b="1" dirty="0">
                <a:solidFill>
                  <a:srgbClr val="FFFFFF"/>
                </a:solidFill>
                <a:effectLst>
                  <a:glow rad="127000">
                    <a:schemeClr val="tx1"/>
                  </a:glow>
                </a:effectLst>
                <a:latin typeface="Arial" charset="0"/>
                <a:ea typeface="ＭＳ Ｐゴシック" charset="0"/>
                <a:cs typeface="ＭＳ Ｐゴシック" charset="0"/>
              </a:rPr>
              <a:t>علامات              أسباط إسرائيل</a:t>
            </a:r>
            <a:endParaRPr lang="en-US"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466494" y="3544580"/>
            <a:ext cx="151607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دان</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4549224" y="414908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يهوذا</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شمعون</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رأوبين</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6371899" y="2764532"/>
            <a:ext cx="154344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جاد</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منسى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5144240" y="3140968"/>
            <a:ext cx="122765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إفرايم</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4969397" y="245282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منسى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a:off x="6061448" y="692696"/>
            <a:ext cx="123220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نفتالي</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a:off x="5614995" y="332656"/>
            <a:ext cx="100881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4943955" y="1412776"/>
            <a:ext cx="207631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زبولون</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يساكر</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Text Box 11"/>
          <p:cNvSpPr txBox="1">
            <a:spLocks noChangeArrowheads="1"/>
          </p:cNvSpPr>
          <p:nvPr/>
        </p:nvSpPr>
        <p:spPr bwMode="auto">
          <a:xfrm>
            <a:off x="5754671" y="3820978"/>
            <a:ext cx="144361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بنيامين</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لاوي</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23.000</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ar-JO"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موزعون في جميع أنحاء إسرائيل</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2" name="Rectangle 2">
            <a:extLst>
              <a:ext uri="{FF2B5EF4-FFF2-40B4-BE49-F238E27FC236}">
                <a16:creationId xmlns:a16="http://schemas.microsoft.com/office/drawing/2014/main" id="{6820C0F0-AF7C-6D4D-B857-FC23B65F6869}"/>
              </a:ext>
            </a:extLst>
          </p:cNvPr>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 1: 1-35</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3" name="Rectangle 22">
            <a:extLst>
              <a:ext uri="{FF2B5EF4-FFF2-40B4-BE49-F238E27FC236}">
                <a16:creationId xmlns:a16="http://schemas.microsoft.com/office/drawing/2014/main" id="{F5BD1551-390E-5647-8BC7-27698095EAC4}"/>
              </a:ext>
            </a:extLst>
          </p:cNvPr>
          <p:cNvSpPr/>
          <p:nvPr/>
        </p:nvSpPr>
        <p:spPr>
          <a:xfrm>
            <a:off x="4318852" y="4150909"/>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24" name="Rectangle 23">
            <a:extLst>
              <a:ext uri="{FF2B5EF4-FFF2-40B4-BE49-F238E27FC236}">
                <a16:creationId xmlns:a16="http://schemas.microsoft.com/office/drawing/2014/main" id="{EEEB48EA-7761-0D41-9724-F91D884C5073}"/>
              </a:ext>
            </a:extLst>
          </p:cNvPr>
          <p:cNvSpPr/>
          <p:nvPr/>
        </p:nvSpPr>
        <p:spPr>
          <a:xfrm>
            <a:off x="5715693" y="4484235"/>
            <a:ext cx="595035"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uLnTx/>
                <a:uFillTx/>
                <a:latin typeface="Times New Roman" charset="0"/>
                <a:ea typeface="ＭＳ Ｐゴシック" charset="0"/>
              </a:rPr>
              <a:t>A</a:t>
            </a:r>
          </a:p>
        </p:txBody>
      </p:sp>
      <p:sp>
        <p:nvSpPr>
          <p:cNvPr id="25" name="Rectangle 24">
            <a:extLst>
              <a:ext uri="{FF2B5EF4-FFF2-40B4-BE49-F238E27FC236}">
                <a16:creationId xmlns:a16="http://schemas.microsoft.com/office/drawing/2014/main" id="{5AE9B22B-FB50-554C-B272-5A2DD66F0DC1}"/>
              </a:ext>
            </a:extLst>
          </p:cNvPr>
          <p:cNvSpPr/>
          <p:nvPr/>
        </p:nvSpPr>
        <p:spPr>
          <a:xfrm>
            <a:off x="5571677" y="5276323"/>
            <a:ext cx="595035"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664D"/>
                </a:solidFill>
                <a:effectLst>
                  <a:outerShdw blurRad="41275" dist="20320" dir="1800000" algn="tl" rotWithShape="0">
                    <a:srgbClr val="000000">
                      <a:alpha val="40000"/>
                    </a:srgbClr>
                  </a:outerShdw>
                </a:effectLst>
                <a:uLnTx/>
                <a:uFillTx/>
                <a:latin typeface="Times New Roman" charset="0"/>
                <a:ea typeface="ＭＳ Ｐゴシック" charset="0"/>
              </a:rPr>
              <a:t>A</a:t>
            </a:r>
          </a:p>
        </p:txBody>
      </p:sp>
      <p:sp>
        <p:nvSpPr>
          <p:cNvPr id="26" name="Rectangle 25">
            <a:extLst>
              <a:ext uri="{FF2B5EF4-FFF2-40B4-BE49-F238E27FC236}">
                <a16:creationId xmlns:a16="http://schemas.microsoft.com/office/drawing/2014/main" id="{987815E4-CBE4-074C-BA2F-213B4CC061CE}"/>
              </a:ext>
            </a:extLst>
          </p:cNvPr>
          <p:cNvSpPr/>
          <p:nvPr/>
        </p:nvSpPr>
        <p:spPr>
          <a:xfrm>
            <a:off x="5647779" y="3498770"/>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27" name="Rectangle 26">
            <a:extLst>
              <a:ext uri="{FF2B5EF4-FFF2-40B4-BE49-F238E27FC236}">
                <a16:creationId xmlns:a16="http://schemas.microsoft.com/office/drawing/2014/main" id="{179C2DF3-F316-0048-8FC6-5C46E732BC8C}"/>
              </a:ext>
            </a:extLst>
          </p:cNvPr>
          <p:cNvSpPr/>
          <p:nvPr/>
        </p:nvSpPr>
        <p:spPr>
          <a:xfrm>
            <a:off x="6284102" y="2155503"/>
            <a:ext cx="592154"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uLnTx/>
                <a:uFillTx/>
                <a:latin typeface="Times New Roman" charset="0"/>
                <a:ea typeface="ＭＳ Ｐゴシック" charset="0"/>
              </a:rPr>
              <a:t>D</a:t>
            </a:r>
          </a:p>
        </p:txBody>
      </p:sp>
      <p:sp>
        <p:nvSpPr>
          <p:cNvPr id="28" name="Rectangle 27">
            <a:extLst>
              <a:ext uri="{FF2B5EF4-FFF2-40B4-BE49-F238E27FC236}">
                <a16:creationId xmlns:a16="http://schemas.microsoft.com/office/drawing/2014/main" id="{66678635-EB4B-534F-BECF-0839A9348B80}"/>
              </a:ext>
            </a:extLst>
          </p:cNvPr>
          <p:cNvSpPr/>
          <p:nvPr/>
        </p:nvSpPr>
        <p:spPr>
          <a:xfrm>
            <a:off x="6569253" y="2877412"/>
            <a:ext cx="595035"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uLnTx/>
                <a:uFillTx/>
                <a:latin typeface="Times New Roman" charset="0"/>
                <a:ea typeface="ＭＳ Ｐゴシック" charset="0"/>
              </a:rPr>
              <a:t>A</a:t>
            </a:r>
          </a:p>
        </p:txBody>
      </p:sp>
      <p:sp>
        <p:nvSpPr>
          <p:cNvPr id="29" name="Rectangle 28">
            <a:extLst>
              <a:ext uri="{FF2B5EF4-FFF2-40B4-BE49-F238E27FC236}">
                <a16:creationId xmlns:a16="http://schemas.microsoft.com/office/drawing/2014/main" id="{B2E4CEB4-DBA8-244F-9EBE-E4C4C80A7354}"/>
              </a:ext>
            </a:extLst>
          </p:cNvPr>
          <p:cNvSpPr/>
          <p:nvPr/>
        </p:nvSpPr>
        <p:spPr>
          <a:xfrm>
            <a:off x="6079827" y="2877412"/>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30" name="Rectangle 29">
            <a:extLst>
              <a:ext uri="{FF2B5EF4-FFF2-40B4-BE49-F238E27FC236}">
                <a16:creationId xmlns:a16="http://schemas.microsoft.com/office/drawing/2014/main" id="{AF1C2713-E2F7-124B-9857-28BDF41014C2}"/>
              </a:ext>
            </a:extLst>
          </p:cNvPr>
          <p:cNvSpPr/>
          <p:nvPr/>
        </p:nvSpPr>
        <p:spPr>
          <a:xfrm>
            <a:off x="5254956" y="1795463"/>
            <a:ext cx="592154"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uLnTx/>
                <a:uFillTx/>
                <a:latin typeface="Times New Roman" charset="0"/>
                <a:ea typeface="ＭＳ Ｐゴシック" charset="0"/>
              </a:rPr>
              <a:t>D</a:t>
            </a:r>
          </a:p>
        </p:txBody>
      </p:sp>
      <p:sp>
        <p:nvSpPr>
          <p:cNvPr id="31" name="Rectangle 30">
            <a:extLst>
              <a:ext uri="{FF2B5EF4-FFF2-40B4-BE49-F238E27FC236}">
                <a16:creationId xmlns:a16="http://schemas.microsoft.com/office/drawing/2014/main" id="{140BFA89-88B9-8A46-B2BF-5356C39A4F05}"/>
              </a:ext>
            </a:extLst>
          </p:cNvPr>
          <p:cNvSpPr/>
          <p:nvPr/>
        </p:nvSpPr>
        <p:spPr>
          <a:xfrm>
            <a:off x="5727914" y="684898"/>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32" name="Rectangle 31">
            <a:extLst>
              <a:ext uri="{FF2B5EF4-FFF2-40B4-BE49-F238E27FC236}">
                <a16:creationId xmlns:a16="http://schemas.microsoft.com/office/drawing/2014/main" id="{CA2FC3B0-E624-7E4B-B559-BE62D51561EE}"/>
              </a:ext>
            </a:extLst>
          </p:cNvPr>
          <p:cNvSpPr/>
          <p:nvPr/>
        </p:nvSpPr>
        <p:spPr>
          <a:xfrm>
            <a:off x="6360864" y="1077212"/>
            <a:ext cx="592154"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uLnTx/>
                <a:uFillTx/>
                <a:latin typeface="Times New Roman" charset="0"/>
                <a:ea typeface="ＭＳ Ｐゴシック" charset="0"/>
              </a:rPr>
              <a:t>D</a:t>
            </a:r>
          </a:p>
        </p:txBody>
      </p:sp>
      <p:sp>
        <p:nvSpPr>
          <p:cNvPr id="33" name="Rectangle 32">
            <a:extLst>
              <a:ext uri="{FF2B5EF4-FFF2-40B4-BE49-F238E27FC236}">
                <a16:creationId xmlns:a16="http://schemas.microsoft.com/office/drawing/2014/main" id="{AEAFD5BB-E8F9-2D44-BE76-98CCD4FD3AAC}"/>
              </a:ext>
            </a:extLst>
          </p:cNvPr>
          <p:cNvSpPr/>
          <p:nvPr/>
        </p:nvSpPr>
        <p:spPr>
          <a:xfrm>
            <a:off x="4534876" y="3381468"/>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
        <p:nvSpPr>
          <p:cNvPr id="34" name="Rectangle 33">
            <a:extLst>
              <a:ext uri="{FF2B5EF4-FFF2-40B4-BE49-F238E27FC236}">
                <a16:creationId xmlns:a16="http://schemas.microsoft.com/office/drawing/2014/main" id="{E48735A8-4C23-8147-A35A-59C0AB92C2C3}"/>
              </a:ext>
            </a:extLst>
          </p:cNvPr>
          <p:cNvSpPr/>
          <p:nvPr/>
        </p:nvSpPr>
        <p:spPr>
          <a:xfrm>
            <a:off x="5106599" y="4484235"/>
            <a:ext cx="508397" cy="769441"/>
          </a:xfrm>
          <a:prstGeom prst="rect">
            <a:avLst/>
          </a:prstGeom>
          <a:solidFill>
            <a:schemeClr val="bg1"/>
          </a:solid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Times New Roman" charset="0"/>
                <a:ea typeface="ＭＳ Ｐゴシック" charset="0"/>
              </a:rPr>
              <a:t>F</a:t>
            </a:r>
          </a:p>
        </p:txBody>
      </p:sp>
    </p:spTree>
    <p:extLst>
      <p:ext uri="{BB962C8B-B14F-4D97-AF65-F5344CB8AC3E}">
        <p14:creationId xmlns:p14="http://schemas.microsoft.com/office/powerpoint/2010/main" val="1261733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strVal val="#ppt_w*0.70"/>
                                          </p:val>
                                        </p:tav>
                                        <p:tav tm="100000">
                                          <p:val>
                                            <p:strVal val="#ppt_w"/>
                                          </p:val>
                                        </p:tav>
                                      </p:tavLst>
                                    </p:anim>
                                    <p:anim calcmode="lin" valueType="num">
                                      <p:cBhvr>
                                        <p:cTn id="12" dur="1000" fill="hold"/>
                                        <p:tgtEl>
                                          <p:spTgt spid="24"/>
                                        </p:tgtEl>
                                        <p:attrNameLst>
                                          <p:attrName>ppt_h</p:attrName>
                                        </p:attrNameLst>
                                      </p:cBhvr>
                                      <p:tavLst>
                                        <p:tav tm="0">
                                          <p:val>
                                            <p:strVal val="#ppt_h"/>
                                          </p:val>
                                        </p:tav>
                                        <p:tav tm="100000">
                                          <p:val>
                                            <p:strVal val="#ppt_h"/>
                                          </p:val>
                                        </p:tav>
                                      </p:tavLst>
                                    </p:anim>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strVal val="#ppt_w*0.70"/>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Effect transition="in" filter="fade">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strVal val="#ppt_w*0.70"/>
                                          </p:val>
                                        </p:tav>
                                        <p:tav tm="100000">
                                          <p:val>
                                            <p:strVal val="#ppt_w"/>
                                          </p:val>
                                        </p:tav>
                                      </p:tavLst>
                                    </p:anim>
                                    <p:anim calcmode="lin" valueType="num">
                                      <p:cBhvr>
                                        <p:cTn id="31" dur="1000" fill="hold"/>
                                        <p:tgtEl>
                                          <p:spTgt spid="23"/>
                                        </p:tgtEl>
                                        <p:attrNameLst>
                                          <p:attrName>ppt_h</p:attrName>
                                        </p:attrNameLst>
                                      </p:cBhvr>
                                      <p:tavLst>
                                        <p:tav tm="0">
                                          <p:val>
                                            <p:strVal val="#ppt_h"/>
                                          </p:val>
                                        </p:tav>
                                        <p:tav tm="100000">
                                          <p:val>
                                            <p:strVal val="#ppt_h"/>
                                          </p:val>
                                        </p:tav>
                                      </p:tavLst>
                                    </p:anim>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strVal val="#ppt_w*0.70"/>
                                          </p:val>
                                        </p:tav>
                                        <p:tav tm="100000">
                                          <p:val>
                                            <p:strVal val="#ppt_w"/>
                                          </p:val>
                                        </p:tav>
                                      </p:tavLst>
                                    </p:anim>
                                    <p:anim calcmode="lin" valueType="num">
                                      <p:cBhvr>
                                        <p:cTn id="43" dur="1000" fill="hold"/>
                                        <p:tgtEl>
                                          <p:spTgt spid="26"/>
                                        </p:tgtEl>
                                        <p:attrNameLst>
                                          <p:attrName>ppt_h</p:attrName>
                                        </p:attrNameLst>
                                      </p:cBhvr>
                                      <p:tavLst>
                                        <p:tav tm="0">
                                          <p:val>
                                            <p:strVal val="#ppt_h"/>
                                          </p:val>
                                        </p:tav>
                                        <p:tav tm="100000">
                                          <p:val>
                                            <p:strVal val="#ppt_h"/>
                                          </p:val>
                                        </p:tav>
                                      </p:tavLst>
                                    </p:anim>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strVal val="#ppt_w*0.70"/>
                                          </p:val>
                                        </p:tav>
                                        <p:tav tm="100000">
                                          <p:val>
                                            <p:strVal val="#ppt_w"/>
                                          </p:val>
                                        </p:tav>
                                      </p:tavLst>
                                    </p:anim>
                                    <p:anim calcmode="lin" valueType="num">
                                      <p:cBhvr>
                                        <p:cTn id="54" dur="1000" fill="hold"/>
                                        <p:tgtEl>
                                          <p:spTgt spid="28"/>
                                        </p:tgtEl>
                                        <p:attrNameLst>
                                          <p:attrName>ppt_h</p:attrName>
                                        </p:attrNameLst>
                                      </p:cBhvr>
                                      <p:tavLst>
                                        <p:tav tm="0">
                                          <p:val>
                                            <p:strVal val="#ppt_h"/>
                                          </p:val>
                                        </p:tav>
                                        <p:tav tm="100000">
                                          <p:val>
                                            <p:strVal val="#ppt_h"/>
                                          </p:val>
                                        </p:tav>
                                      </p:tavLst>
                                    </p:anim>
                                    <p:animEffect transition="in" filter="fade">
                                      <p:cBhvr>
                                        <p:cTn id="55" dur="10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1000" fill="hold"/>
                                        <p:tgtEl>
                                          <p:spTgt spid="27"/>
                                        </p:tgtEl>
                                        <p:attrNameLst>
                                          <p:attrName>ppt_w</p:attrName>
                                        </p:attrNameLst>
                                      </p:cBhvr>
                                      <p:tavLst>
                                        <p:tav tm="0">
                                          <p:val>
                                            <p:strVal val="#ppt_w*0.70"/>
                                          </p:val>
                                        </p:tav>
                                        <p:tav tm="100000">
                                          <p:val>
                                            <p:strVal val="#ppt_w"/>
                                          </p:val>
                                        </p:tav>
                                      </p:tavLst>
                                    </p:anim>
                                    <p:anim calcmode="lin" valueType="num">
                                      <p:cBhvr>
                                        <p:cTn id="65" dur="1000" fill="hold"/>
                                        <p:tgtEl>
                                          <p:spTgt spid="27"/>
                                        </p:tgtEl>
                                        <p:attrNameLst>
                                          <p:attrName>ppt_h</p:attrName>
                                        </p:attrNameLst>
                                      </p:cBhvr>
                                      <p:tavLst>
                                        <p:tav tm="0">
                                          <p:val>
                                            <p:strVal val="#ppt_h"/>
                                          </p:val>
                                        </p:tav>
                                        <p:tav tm="100000">
                                          <p:val>
                                            <p:strVal val="#ppt_h"/>
                                          </p:val>
                                        </p:tav>
                                      </p:tavLst>
                                    </p:anim>
                                    <p:animEffect transition="in" filter="fade">
                                      <p:cBhvr>
                                        <p:cTn id="66" dur="1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1000" fill="hold"/>
                                        <p:tgtEl>
                                          <p:spTgt spid="29"/>
                                        </p:tgtEl>
                                        <p:attrNameLst>
                                          <p:attrName>ppt_w</p:attrName>
                                        </p:attrNameLst>
                                      </p:cBhvr>
                                      <p:tavLst>
                                        <p:tav tm="0">
                                          <p:val>
                                            <p:strVal val="#ppt_w*0.70"/>
                                          </p:val>
                                        </p:tav>
                                        <p:tav tm="100000">
                                          <p:val>
                                            <p:strVal val="#ppt_w"/>
                                          </p:val>
                                        </p:tav>
                                      </p:tavLst>
                                    </p:anim>
                                    <p:anim calcmode="lin" valueType="num">
                                      <p:cBhvr>
                                        <p:cTn id="72" dur="1000" fill="hold"/>
                                        <p:tgtEl>
                                          <p:spTgt spid="29"/>
                                        </p:tgtEl>
                                        <p:attrNameLst>
                                          <p:attrName>ppt_h</p:attrName>
                                        </p:attrNameLst>
                                      </p:cBhvr>
                                      <p:tavLst>
                                        <p:tav tm="0">
                                          <p:val>
                                            <p:strVal val="#ppt_h"/>
                                          </p:val>
                                        </p:tav>
                                        <p:tav tm="100000">
                                          <p:val>
                                            <p:strVal val="#ppt_h"/>
                                          </p:val>
                                        </p:tav>
                                      </p:tavLst>
                                    </p:anim>
                                    <p:animEffect transition="in" filter="fade">
                                      <p:cBhvr>
                                        <p:cTn id="73" dur="10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0.70"/>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strVal val="#ppt_w*0.70"/>
                                          </p:val>
                                        </p:tav>
                                        <p:tav tm="100000">
                                          <p:val>
                                            <p:strVal val="#ppt_w"/>
                                          </p:val>
                                        </p:tav>
                                      </p:tavLst>
                                    </p:anim>
                                    <p:anim calcmode="lin" valueType="num">
                                      <p:cBhvr>
                                        <p:cTn id="99" dur="1000" fill="hold"/>
                                        <p:tgtEl>
                                          <p:spTgt spid="31"/>
                                        </p:tgtEl>
                                        <p:attrNameLst>
                                          <p:attrName>ppt_h</p:attrName>
                                        </p:attrNameLst>
                                      </p:cBhvr>
                                      <p:tavLst>
                                        <p:tav tm="0">
                                          <p:val>
                                            <p:strVal val="#ppt_h"/>
                                          </p:val>
                                        </p:tav>
                                        <p:tav tm="100000">
                                          <p:val>
                                            <p:strVal val="#ppt_h"/>
                                          </p:val>
                                        </p:tav>
                                      </p:tavLst>
                                    </p:anim>
                                    <p:animEffect transition="in" filter="fade">
                                      <p:cBhvr>
                                        <p:cTn id="100" dur="10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1000" fill="hold"/>
                                        <p:tgtEl>
                                          <p:spTgt spid="32"/>
                                        </p:tgtEl>
                                        <p:attrNameLst>
                                          <p:attrName>ppt_w</p:attrName>
                                        </p:attrNameLst>
                                      </p:cBhvr>
                                      <p:tavLst>
                                        <p:tav tm="0">
                                          <p:val>
                                            <p:strVal val="#ppt_w*0.70"/>
                                          </p:val>
                                        </p:tav>
                                        <p:tav tm="100000">
                                          <p:val>
                                            <p:strVal val="#ppt_w"/>
                                          </p:val>
                                        </p:tav>
                                      </p:tavLst>
                                    </p:anim>
                                    <p:anim calcmode="lin" valueType="num">
                                      <p:cBhvr>
                                        <p:cTn id="111" dur="1000" fill="hold"/>
                                        <p:tgtEl>
                                          <p:spTgt spid="32"/>
                                        </p:tgtEl>
                                        <p:attrNameLst>
                                          <p:attrName>ppt_h</p:attrName>
                                        </p:attrNameLst>
                                      </p:cBhvr>
                                      <p:tavLst>
                                        <p:tav tm="0">
                                          <p:val>
                                            <p:strVal val="#ppt_h"/>
                                          </p:val>
                                        </p:tav>
                                        <p:tav tm="100000">
                                          <p:val>
                                            <p:strVal val="#ppt_h"/>
                                          </p:val>
                                        </p:tav>
                                      </p:tavLst>
                                    </p:anim>
                                    <p:animEffect transition="in" filter="fade">
                                      <p:cBhvr>
                                        <p:cTn id="112" dur="10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1000" fill="hold"/>
                                        <p:tgtEl>
                                          <p:spTgt spid="33"/>
                                        </p:tgtEl>
                                        <p:attrNameLst>
                                          <p:attrName>ppt_w</p:attrName>
                                        </p:attrNameLst>
                                      </p:cBhvr>
                                      <p:tavLst>
                                        <p:tav tm="0">
                                          <p:val>
                                            <p:strVal val="#ppt_w*0.70"/>
                                          </p:val>
                                        </p:tav>
                                        <p:tav tm="100000">
                                          <p:val>
                                            <p:strVal val="#ppt_w"/>
                                          </p:val>
                                        </p:tav>
                                      </p:tavLst>
                                    </p:anim>
                                    <p:anim calcmode="lin" valueType="num">
                                      <p:cBhvr>
                                        <p:cTn id="123" dur="1000" fill="hold"/>
                                        <p:tgtEl>
                                          <p:spTgt spid="33"/>
                                        </p:tgtEl>
                                        <p:attrNameLst>
                                          <p:attrName>ppt_h</p:attrName>
                                        </p:attrNameLst>
                                      </p:cBhvr>
                                      <p:tavLst>
                                        <p:tav tm="0">
                                          <p:val>
                                            <p:strVal val="#ppt_h"/>
                                          </p:val>
                                        </p:tav>
                                        <p:tav tm="100000">
                                          <p:val>
                                            <p:strVal val="#ppt_h"/>
                                          </p:val>
                                        </p:tav>
                                      </p:tavLst>
                                    </p:anim>
                                    <p:animEffect transition="in" filter="fade">
                                      <p:cBhvr>
                                        <p:cTn id="124" dur="10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p:cTn id="134" dur="1000" fill="hold"/>
                                        <p:tgtEl>
                                          <p:spTgt spid="34"/>
                                        </p:tgtEl>
                                        <p:attrNameLst>
                                          <p:attrName>ppt_w</p:attrName>
                                        </p:attrNameLst>
                                      </p:cBhvr>
                                      <p:tavLst>
                                        <p:tav tm="0">
                                          <p:val>
                                            <p:strVal val="#ppt_w*0.70"/>
                                          </p:val>
                                        </p:tav>
                                        <p:tav tm="100000">
                                          <p:val>
                                            <p:strVal val="#ppt_w"/>
                                          </p:val>
                                        </p:tav>
                                      </p:tavLst>
                                    </p:anim>
                                    <p:anim calcmode="lin" valueType="num">
                                      <p:cBhvr>
                                        <p:cTn id="135" dur="1000" fill="hold"/>
                                        <p:tgtEl>
                                          <p:spTgt spid="34"/>
                                        </p:tgtEl>
                                        <p:attrNameLst>
                                          <p:attrName>ppt_h</p:attrName>
                                        </p:attrNameLst>
                                      </p:cBhvr>
                                      <p:tavLst>
                                        <p:tav tm="0">
                                          <p:val>
                                            <p:strVal val="#ppt_h"/>
                                          </p:val>
                                        </p:tav>
                                        <p:tav tm="100000">
                                          <p:val>
                                            <p:strVal val="#ppt_h"/>
                                          </p:val>
                                        </p:tav>
                                      </p:tavLst>
                                    </p:anim>
                                    <p:animEffect transition="in" filter="fade">
                                      <p:cBhvr>
                                        <p:cTn id="1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3053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الفشل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66901903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rPr>
              <a:t>الموضوع الرئيسي</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274104"/>
            <a:ext cx="9144000" cy="27212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الفشل تحت الحكم الإلهي</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6142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050741"/>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في تلك الأيام لم يكن ملك في إسرائيل</a:t>
            </a:r>
            <a:b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كان كل واحد يعمل ما يحسن في عينيه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 : 6, 21 : 25)</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cs-CZ"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172</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1592931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rgbClr val="FFFFFF"/>
                </a:solidFill>
                <a:latin typeface="Arial" charset="0"/>
                <a:ea typeface="Osaka" charset="0"/>
                <a:cs typeface="Arial" charset="0"/>
              </a:rPr>
              <a:t>قضاة 2 </a:t>
            </a:r>
            <a:endParaRPr lang="en-US" sz="8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281060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
            <a:ext cx="430371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3" descr="DagonPri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25146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81" name="Text Box 5"/>
          <p:cNvSpPr txBox="1">
            <a:spLocks noChangeArrowheads="1"/>
          </p:cNvSpPr>
          <p:nvPr/>
        </p:nvSpPr>
        <p:spPr bwMode="auto">
          <a:xfrm>
            <a:off x="990600" y="4077072"/>
            <a:ext cx="134915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بعل</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26982" name="Text Box 6"/>
          <p:cNvSpPr txBox="1">
            <a:spLocks noChangeArrowheads="1"/>
          </p:cNvSpPr>
          <p:nvPr/>
        </p:nvSpPr>
        <p:spPr bwMode="auto">
          <a:xfrm>
            <a:off x="4800600" y="2587254"/>
            <a:ext cx="103906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داجون</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pic>
        <p:nvPicPr>
          <p:cNvPr id="191494" name="Picture 7" descr="filis~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581400"/>
            <a:ext cx="3124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6059261" y="3901085"/>
            <a:ext cx="178591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عشتاروث</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11624" name="Title 8"/>
          <p:cNvSpPr>
            <a:spLocks noGrp="1"/>
          </p:cNvSpPr>
          <p:nvPr>
            <p:ph type="title" idx="4294967295"/>
          </p:nvPr>
        </p:nvSpPr>
        <p:spPr/>
        <p:txBody>
          <a:bodyPr/>
          <a:lstStyle/>
          <a:p>
            <a:pPr>
              <a:defRPr/>
            </a:pPr>
            <a:r>
              <a:rPr lang="ar-JO" b="1" dirty="0">
                <a:solidFill>
                  <a:srgbClr val="FFFFFF"/>
                </a:solidFill>
                <a:effectLst>
                  <a:glow rad="177800">
                    <a:schemeClr val="tx1"/>
                  </a:glow>
                </a:effectLst>
                <a:latin typeface="Arial" charset="0"/>
                <a:ea typeface="ＭＳ Ｐゴシック" charset="0"/>
              </a:rPr>
              <a:t>آلهة الأرض الكاذبة</a:t>
            </a:r>
            <a:endParaRPr lang="en-US" b="1" dirty="0">
              <a:solidFill>
                <a:srgbClr val="FFFFFF"/>
              </a:solidFill>
              <a:effectLst>
                <a:glow rad="177800">
                  <a:schemeClr val="tx1"/>
                </a:glow>
              </a:effectLst>
              <a:latin typeface="Arial" charset="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457200" y="304800"/>
            <a:ext cx="4710113" cy="622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5867400" y="5975350"/>
            <a:ext cx="2819400" cy="5778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50" b="0" i="0" u="none" strike="noStrike" kern="1200" cap="none" spc="0" normalizeH="0" baseline="0" noProof="0" dirty="0">
                <a:ln>
                  <a:noFill/>
                </a:ln>
                <a:solidFill>
                  <a:srgbClr val="FFFF00"/>
                </a:solidFill>
                <a:effectLst/>
                <a:uLnTx/>
                <a:uFillTx/>
                <a:latin typeface="Arial" pitchFamily="-111" charset="0"/>
                <a:ea typeface="ＭＳ Ｐゴシック" charset="0"/>
                <a:cs typeface="+mn-cs"/>
              </a:rPr>
              <a:t>+Taken from Nelsons 3D-M Jenkins, S. 1997, c1985. Nelson</a:t>
            </a:r>
            <a:r>
              <a:rPr kumimoji="0" lang="uk-UA" sz="1050" b="0" i="0" u="none" strike="noStrike" kern="1200" cap="none" spc="0" normalizeH="0" baseline="0" noProof="0" dirty="0">
                <a:ln>
                  <a:noFill/>
                </a:ln>
                <a:solidFill>
                  <a:srgbClr val="FFFF00"/>
                </a:solidFill>
                <a:effectLst/>
                <a:uLnTx/>
                <a:uFillTx/>
                <a:latin typeface="Arial" pitchFamily="-111" charset="0"/>
                <a:ea typeface="ＭＳ Ｐゴシック" charset="0"/>
                <a:cs typeface="+mn-cs"/>
              </a:rPr>
              <a:t>'</a:t>
            </a:r>
            <a:r>
              <a:rPr kumimoji="0" lang="en-US" sz="1050" b="0" i="0" u="none" strike="noStrike" kern="1200" cap="none" spc="0" normalizeH="0" baseline="0" noProof="0" dirty="0">
                <a:ln>
                  <a:noFill/>
                </a:ln>
                <a:solidFill>
                  <a:srgbClr val="FFFF00"/>
                </a:solidFill>
                <a:effectLst/>
                <a:uLnTx/>
                <a:uFillTx/>
                <a:latin typeface="Arial" pitchFamily="-111" charset="0"/>
                <a:ea typeface="ＭＳ Ｐゴシック" charset="0"/>
                <a:cs typeface="+mn-cs"/>
              </a:rPr>
              <a:t>s 3-D Bible map book (electronic ed.). Thomas Nelson: Nashville</a:t>
            </a:r>
          </a:p>
        </p:txBody>
      </p:sp>
      <p:sp>
        <p:nvSpPr>
          <p:cNvPr id="5" name="Text Box 3"/>
          <p:cNvSpPr txBox="1">
            <a:spLocks noChangeArrowheads="1"/>
          </p:cNvSpPr>
          <p:nvPr/>
        </p:nvSpPr>
        <p:spPr bwMode="auto">
          <a:xfrm>
            <a:off x="5600700" y="3200400"/>
            <a:ext cx="3352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كان إسرائيل محاطًا بأعداء أقامهم الرب عليهم.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3540" name="Title 5"/>
          <p:cNvSpPr>
            <a:spLocks noGrp="1"/>
          </p:cNvSpPr>
          <p:nvPr>
            <p:ph type="title" idx="4294967295"/>
          </p:nvPr>
        </p:nvSpPr>
        <p:spPr>
          <a:xfrm>
            <a:off x="5410200" y="609600"/>
            <a:ext cx="3733800" cy="2667000"/>
          </a:xfrm>
        </p:spPr>
        <p:txBody>
          <a:bodyPr/>
          <a:lstStyle/>
          <a:p>
            <a:r>
              <a:rPr lang="ar-JO" sz="3600" b="1" dirty="0">
                <a:solidFill>
                  <a:srgbClr val="FFFF00"/>
                </a:solidFill>
                <a:latin typeface="Arial" panose="020B0604020202020204" pitchFamily="34" charset="0"/>
                <a:ea typeface="ＭＳ Ｐゴシック" charset="0"/>
                <a:cs typeface="Arial" panose="020B0604020202020204" pitchFamily="34" charset="0"/>
              </a:rPr>
              <a:t>نتائج كسر العهد الموسوي</a:t>
            </a:r>
            <a:endParaRPr lang="en-US" sz="48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عصيان الرب باعتباره ملكاً</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يؤدي إلى الشماكل</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4624887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د. إي إن بولسون</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وصل سنغافورة في 17 آذار 1953</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495998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b="1" dirty="0">
                <a:solidFill>
                  <a:srgbClr val="FFFFFF"/>
                </a:solidFill>
                <a:latin typeface="Arial" charset="0"/>
                <a:ea typeface="ＭＳ Ｐゴシック" charset="0"/>
              </a:rPr>
              <a:t>النسبوية</a:t>
            </a:r>
            <a:endParaRPr lang="en-US" b="1" dirty="0">
              <a:solidFill>
                <a:srgbClr val="FFFFFF"/>
              </a:solidFill>
              <a:effectLst>
                <a:glow rad="177800">
                  <a:schemeClr val="tx1"/>
                </a:glow>
              </a:effectLst>
              <a:latin typeface="Arial" charset="0"/>
              <a:ea typeface="ＭＳ Ｐゴシック" charset="0"/>
            </a:endParaRP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rot="16200000">
            <a:off x="-3028379" y="3063876"/>
            <a:ext cx="6858001" cy="730250"/>
          </a:xfrm>
        </p:spPr>
        <p:txBody>
          <a:bodyPr/>
          <a:lstStyle/>
          <a:p>
            <a:pPr>
              <a:defRPr/>
            </a:pPr>
            <a:r>
              <a:rPr lang="ar-SA" b="1" dirty="0">
                <a:solidFill>
                  <a:srgbClr val="FFFFFF"/>
                </a:solidFill>
                <a:latin typeface="Arial" charset="0"/>
                <a:ea typeface="ＭＳ Ｐゴシック" charset="0"/>
              </a:rPr>
              <a:t>النسبوية</a:t>
            </a:r>
            <a:endParaRPr lang="en-US" b="1" dirty="0">
              <a:solidFill>
                <a:srgbClr val="FFFFFF"/>
              </a:solidFill>
              <a:effectLst>
                <a:glow rad="177800">
                  <a:schemeClr val="tx1"/>
                </a:glow>
              </a:effectLst>
              <a:latin typeface="Arial" charset="0"/>
              <a:ea typeface="ＭＳ Ｐゴシック" charset="0"/>
            </a:endParaRPr>
          </a:p>
        </p:txBody>
      </p:sp>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imes New Roman" charset="0"/>
                <a:ea typeface="ＭＳ Ｐゴシック" charset="0"/>
              </a:rPr>
              <a:t>يقول إن المثليين بحاجة إلى قبول يسوع المسيح للوصول إلى السماء</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endParaRP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rPr>
              <a:t>يطالب بشنق و قطع رؤوس و رجم و حرق المثليين أحياء</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endParaRP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rPr>
              <a:t>يطالب الليبراليون   بإخضاعه للرقابة</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endParaRP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rPr>
              <a:t>تم دعوته لإلقاء خطاب في جامعة كولومبيا، أمريكا</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Narrow" charset="0"/>
            </a:endParaRPr>
          </a:p>
        </p:txBody>
      </p:sp>
    </p:spTree>
    <p:extLst>
      <p:ext uri="{BB962C8B-B14F-4D97-AF65-F5344CB8AC3E}">
        <p14:creationId xmlns:p14="http://schemas.microsoft.com/office/powerpoint/2010/main" val="11229801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لا يوجد أمور مطلقة على الإطلاق</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359589"/>
            <a:ext cx="9144000" cy="949731"/>
          </a:xfrm>
          <a:solidFill>
            <a:schemeClr val="tx1"/>
          </a:solidFill>
          <a:effectLst>
            <a:outerShdw blurRad="63500" dist="35921" dir="2700000" algn="ctr" rotWithShape="0">
              <a:schemeClr val="tx2">
                <a:alpha val="74998"/>
              </a:schemeClr>
            </a:outerShdw>
          </a:effectLst>
        </p:spPr>
        <p:txBody>
          <a:bodyPr/>
          <a:lstStyle/>
          <a:p>
            <a:pPr>
              <a:defRPr/>
            </a:pPr>
            <a:r>
              <a:rPr lang="ar-SA" sz="4800" b="1" dirty="0">
                <a:solidFill>
                  <a:srgbClr val="FFFFFF"/>
                </a:solidFill>
                <a:latin typeface="Arial" charset="0"/>
                <a:ea typeface="ＭＳ Ｐゴシック" charset="0"/>
              </a:rPr>
              <a:t>النسبوية</a:t>
            </a:r>
            <a:endParaRPr lang="en-US" sz="4800" b="1" dirty="0">
              <a:effectLst>
                <a:glow rad="127000">
                  <a:schemeClr val="tx1"/>
                </a:glow>
              </a:effectLst>
              <a:latin typeface="Times"/>
              <a:ea typeface="ＭＳ Ｐゴシック" charset="0"/>
              <a:cs typeface="Times"/>
            </a:endParaRPr>
          </a:p>
        </p:txBody>
      </p:sp>
    </p:spTree>
    <p:extLst>
      <p:ext uri="{BB962C8B-B14F-4D97-AF65-F5344CB8AC3E}">
        <p14:creationId xmlns:p14="http://schemas.microsoft.com/office/powerpoint/2010/main" val="67481688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charset="0"/>
                <a:ea typeface="ＭＳ Ｐゴシック" charset="0"/>
                <a:cs typeface="ＭＳ Ｐゴシック" charset="0"/>
              </a:rPr>
              <a:t>لماذا يجب أن تكون </a:t>
            </a:r>
            <a:r>
              <a:rPr lang="ar-JO" sz="5400" b="1" dirty="0">
                <a:solidFill>
                  <a:srgbClr val="FFFF00"/>
                </a:solidFill>
                <a:effectLst>
                  <a:glow rad="127000">
                    <a:schemeClr val="tx1"/>
                  </a:glow>
                </a:effectLst>
                <a:latin typeface="Arial" charset="0"/>
                <a:ea typeface="ＭＳ Ｐゴシック" charset="0"/>
                <a:cs typeface="ＭＳ Ｐゴシック" charset="0"/>
              </a:rPr>
              <a:t>صامداً</a:t>
            </a:r>
            <a:r>
              <a:rPr lang="ar-JO" sz="5400" b="1" dirty="0">
                <a:effectLst>
                  <a:glow rad="127000">
                    <a:schemeClr val="tx1"/>
                  </a:glow>
                </a:effectLst>
                <a:latin typeface="Arial" charset="0"/>
                <a:ea typeface="ＭＳ Ｐゴシック" charset="0"/>
                <a:cs typeface="ＭＳ Ｐゴシック" charset="0"/>
              </a:rPr>
              <a:t> في اختيارك الله كملك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أسباب</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348134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1. الطاعة الناقصة تنتج ثمار </a:t>
            </a:r>
            <a:r>
              <a:rPr lang="ar-JO" sz="4800" b="1" dirty="0">
                <a:solidFill>
                  <a:srgbClr val="FFFF00"/>
                </a:solidFill>
                <a:effectLst>
                  <a:glow rad="127000">
                    <a:schemeClr val="tx1"/>
                  </a:glow>
                </a:effectLst>
                <a:latin typeface="Arial" charset="0"/>
                <a:ea typeface="ＭＳ Ｐゴシック" charset="0"/>
                <a:cs typeface="ＭＳ Ｐゴシック" charset="0"/>
              </a:rPr>
              <a:t>الفشل</a:t>
            </a:r>
            <a:r>
              <a:rPr lang="ar-JO" sz="4800" b="1" dirty="0">
                <a:effectLst>
                  <a:glow rad="127000">
                    <a:schemeClr val="tx1"/>
                  </a:glow>
                </a:effectLst>
                <a:latin typeface="Arial" charset="0"/>
                <a:ea typeface="ＭＳ Ｐゴシック" charset="0"/>
                <a:cs typeface="ＭＳ Ｐゴシック" charset="0"/>
              </a:rPr>
              <a:t> (1 – 2)</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91511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2. النسبوية ( الإرتباط بالمجتمع المحيط )  تقود إلى </a:t>
            </a:r>
            <a:r>
              <a:rPr lang="ar-JO" sz="4800" b="1" dirty="0">
                <a:solidFill>
                  <a:srgbClr val="FFFF00"/>
                </a:solidFill>
                <a:effectLst>
                  <a:glow rad="127000">
                    <a:schemeClr val="tx1"/>
                  </a:glow>
                </a:effectLst>
                <a:latin typeface="Arial" charset="0"/>
                <a:ea typeface="ＭＳ Ｐゴシック" charset="0"/>
                <a:cs typeface="ＭＳ Ｐゴシック" charset="0"/>
              </a:rPr>
              <a:t>الدوران</a:t>
            </a:r>
            <a:r>
              <a:rPr lang="ar-JO" sz="4800" b="1" dirty="0">
                <a:effectLst>
                  <a:glow rad="127000">
                    <a:schemeClr val="tx1"/>
                  </a:glow>
                </a:effectLst>
                <a:latin typeface="Arial" charset="0"/>
                <a:ea typeface="ＭＳ Ｐゴシック" charset="0"/>
                <a:cs typeface="ＭＳ Ｐゴシック" charset="0"/>
              </a:rPr>
              <a:t> في الخطية    (3 – 16)</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قضاة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42858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يحاول سفر القضاة إيقاف دوران إسرائيل في الخطية ليظهر مقاييس الله المطلقة التي تعتبر أفضل من مقاييس إسرائيل النسبية</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(2: 6-16: 31)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9312116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تكرار الدورة في سفر القضاة</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الخطية</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2 العبودية</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3 الدعاء</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4 الخلاص</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5 الصمت</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01740" name="Picture 14" descr="cycle-ro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174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619941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من أين كان القضاة</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3146401" y="1595646"/>
            <a:ext cx="78903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180a</a:t>
            </a:r>
          </a:p>
        </p:txBody>
      </p:sp>
      <p:sp>
        <p:nvSpPr>
          <p:cNvPr id="40" name="Text Box 7"/>
          <p:cNvSpPr txBox="1">
            <a:spLocks noChangeArrowheads="1"/>
          </p:cNvSpPr>
          <p:nvPr/>
        </p:nvSpPr>
        <p:spPr bwMode="auto">
          <a:xfrm>
            <a:off x="2123728" y="4869160"/>
            <a:ext cx="9076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عثنيئيل</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51" name="Text Box 8"/>
          <p:cNvSpPr txBox="1">
            <a:spLocks noChangeArrowheads="1"/>
          </p:cNvSpPr>
          <p:nvPr/>
        </p:nvSpPr>
        <p:spPr bwMode="auto">
          <a:xfrm>
            <a:off x="2771800" y="3645024"/>
            <a:ext cx="6415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إهود</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56" name="Text Box 16"/>
          <p:cNvSpPr txBox="1">
            <a:spLocks noChangeArrowheads="1"/>
          </p:cNvSpPr>
          <p:nvPr/>
        </p:nvSpPr>
        <p:spPr bwMode="auto">
          <a:xfrm>
            <a:off x="2411760" y="328498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دبورة</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57" name="Text Box 17"/>
          <p:cNvSpPr txBox="1">
            <a:spLocks noChangeArrowheads="1"/>
          </p:cNvSpPr>
          <p:nvPr/>
        </p:nvSpPr>
        <p:spPr bwMode="auto">
          <a:xfrm>
            <a:off x="3491880" y="1628800"/>
            <a:ext cx="729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باراق</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جدعون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2483768" y="2924944"/>
            <a:ext cx="8579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ابيمالك</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63" name="Text Box 26"/>
          <p:cNvSpPr txBox="1">
            <a:spLocks noChangeArrowheads="1"/>
          </p:cNvSpPr>
          <p:nvPr/>
        </p:nvSpPr>
        <p:spPr bwMode="auto">
          <a:xfrm>
            <a:off x="2699792" y="2348880"/>
            <a:ext cx="6238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تولع</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65" name="Text Box 29"/>
          <p:cNvSpPr txBox="1">
            <a:spLocks noChangeArrowheads="1"/>
          </p:cNvSpPr>
          <p:nvPr/>
        </p:nvSpPr>
        <p:spPr bwMode="auto">
          <a:xfrm>
            <a:off x="4211960" y="1988840"/>
            <a:ext cx="6399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يائير</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67" name="Text Box 32"/>
          <p:cNvSpPr txBox="1">
            <a:spLocks noChangeArrowheads="1"/>
          </p:cNvSpPr>
          <p:nvPr/>
        </p:nvSpPr>
        <p:spPr bwMode="auto">
          <a:xfrm>
            <a:off x="4129559" y="2662064"/>
            <a:ext cx="16161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يفتاح</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69" name="Text Box 35"/>
          <p:cNvSpPr txBox="1">
            <a:spLocks noChangeArrowheads="1"/>
          </p:cNvSpPr>
          <p:nvPr/>
        </p:nvSpPr>
        <p:spPr bwMode="auto">
          <a:xfrm>
            <a:off x="2699792" y="4437112"/>
            <a:ext cx="8114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إبصان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71" name="Text Box 38"/>
          <p:cNvSpPr txBox="1">
            <a:spLocks noChangeArrowheads="1"/>
          </p:cNvSpPr>
          <p:nvPr/>
        </p:nvSpPr>
        <p:spPr bwMode="auto">
          <a:xfrm>
            <a:off x="2555776" y="1628800"/>
            <a:ext cx="902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أيلون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73" name="Text Box 41"/>
          <p:cNvSpPr txBox="1">
            <a:spLocks noChangeArrowheads="1"/>
          </p:cNvSpPr>
          <p:nvPr/>
        </p:nvSpPr>
        <p:spPr bwMode="auto">
          <a:xfrm>
            <a:off x="2627784" y="2636912"/>
            <a:ext cx="7473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ابدون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74" name="Text Box 43"/>
          <p:cNvSpPr txBox="1">
            <a:spLocks noChangeArrowheads="1"/>
          </p:cNvSpPr>
          <p:nvPr/>
        </p:nvSpPr>
        <p:spPr bwMode="auto">
          <a:xfrm>
            <a:off x="1763688" y="4077072"/>
            <a:ext cx="99418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شمشون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53" name="Text Box 11"/>
          <p:cNvSpPr txBox="1">
            <a:spLocks noChangeArrowheads="1"/>
          </p:cNvSpPr>
          <p:nvPr/>
        </p:nvSpPr>
        <p:spPr bwMode="auto">
          <a:xfrm>
            <a:off x="2627784" y="1124744"/>
            <a:ext cx="7954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شمجر</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702699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2856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د. إي إن بولسون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6599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1"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الفلسطيين</a:t>
            </a:r>
            <a:endParaRPr kumimoji="0" lang="en-US" sz="2000" b="1" i="0" u="none" strike="noStrike" kern="10" cap="none" spc="0" normalizeH="1"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المؤابيين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العمونيين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عماليق</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الكنعانيين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اليبوسيين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الأموريين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الصيدونيين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4" name="WordArt 12"/>
          <p:cNvSpPr>
            <a:spLocks noChangeArrowheads="1" noChangeShapeType="1" noTextEdit="1"/>
          </p:cNvSpPr>
          <p:nvPr/>
        </p:nvSpPr>
        <p:spPr bwMode="auto">
          <a:xfrm>
            <a:off x="3428992" y="72844"/>
            <a:ext cx="1214446" cy="5905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ما بين النهرين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الأدوميين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الفرزيين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الحويين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الأموريين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59" name="Text Box 17"/>
          <p:cNvSpPr txBox="1">
            <a:spLocks noChangeArrowheads="1"/>
          </p:cNvSpPr>
          <p:nvPr/>
        </p:nvSpPr>
        <p:spPr bwMode="auto">
          <a:xfrm>
            <a:off x="8213725"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rPr>
              <a:t>الفينيقيين</a:t>
            </a:r>
            <a:endParaRPr kumimoji="0" lang="en-US" sz="2000" b="1" i="0" u="none" strike="noStrike" kern="10" cap="none" spc="0" normalizeH="0" baseline="0" noProof="0" dirty="0">
              <a:ln w="9525">
                <a:solidFill>
                  <a:srgbClr val="000000"/>
                </a:solidFill>
                <a:round/>
                <a:headEnd/>
                <a:tailEnd/>
              </a:ln>
              <a:solidFill>
                <a:srgbClr val="FFFFFF"/>
              </a:solidFill>
              <a:effectLst>
                <a:glow rad="101600">
                  <a:srgbClr val="000000">
                    <a:alpha val="75000"/>
                  </a:srgbClr>
                </a:glow>
              </a:effectLst>
              <a:uLnTx/>
              <a:uFillTx/>
              <a:latin typeface="Arial"/>
              <a:ea typeface="Arial"/>
              <a:cs typeface="Arial"/>
            </a:endParaRP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ar-JO" sz="3200" b="1" dirty="0">
                <a:latin typeface="Arial" charset="0"/>
                <a:ea typeface="ＭＳ Ｐゴシック" charset="0"/>
              </a:rPr>
              <a:t>الأعداء في كنعان          خلال فترة القضاة (3: 5)</a:t>
            </a:r>
            <a:endParaRPr lang="en-US"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42907801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br>
              <a:rPr lang="en-US"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أين قضى عثنيئيل </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(3: 7-11)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3348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 name="Text Box 8"/>
          <p:cNvSpPr txBox="1">
            <a:spLocks noChangeArrowheads="1"/>
          </p:cNvSpPr>
          <p:nvPr/>
        </p:nvSpPr>
        <p:spPr bwMode="auto">
          <a:xfrm>
            <a:off x="2268797" y="4804568"/>
            <a:ext cx="9076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عثنيئيل</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2" name="Oval 1"/>
          <p:cNvSpPr/>
          <p:nvPr/>
        </p:nvSpPr>
        <p:spPr bwMode="auto">
          <a:xfrm rot="896707">
            <a:off x="1947238" y="2455453"/>
            <a:ext cx="2234488" cy="652255"/>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6" name="Line 9"/>
          <p:cNvSpPr>
            <a:spLocks noChangeShapeType="1"/>
          </p:cNvSpPr>
          <p:nvPr/>
        </p:nvSpPr>
        <p:spPr bwMode="auto">
          <a:xfrm rot="20524962" flipH="1">
            <a:off x="2741589" y="3552494"/>
            <a:ext cx="527595" cy="12000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3" name="Text Box 8"/>
          <p:cNvSpPr txBox="1">
            <a:spLocks noChangeArrowheads="1"/>
          </p:cNvSpPr>
          <p:nvPr/>
        </p:nvSpPr>
        <p:spPr bwMode="auto">
          <a:xfrm>
            <a:off x="2492683" y="77458"/>
            <a:ext cx="17315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كوشان رشعتايم</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21" name="Text Box 7"/>
          <p:cNvSpPr txBox="1">
            <a:spLocks noChangeArrowheads="1"/>
          </p:cNvSpPr>
          <p:nvPr/>
        </p:nvSpPr>
        <p:spPr bwMode="auto">
          <a:xfrm>
            <a:off x="2500298" y="2143116"/>
            <a:ext cx="130253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جميع إسرائيل</a:t>
            </a:r>
            <a:endParaRPr kumimoji="0" lang="en-US" sz="32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30370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 grpId="0" animBg="1"/>
      <p:bldP spid="26" grpId="0" animBg="1"/>
      <p:bldP spid="22" grpId="0" animBg="1"/>
      <p:bldP spid="23"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إهود ؟</a:t>
            </a:r>
            <a:br>
              <a:rPr lang="ar-JO"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3: 12-30</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3348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 name="Text Box 7"/>
          <p:cNvSpPr txBox="1">
            <a:spLocks noChangeArrowheads="1"/>
          </p:cNvSpPr>
          <p:nvPr/>
        </p:nvSpPr>
        <p:spPr bwMode="auto">
          <a:xfrm>
            <a:off x="3923928" y="5445224"/>
            <a:ext cx="7200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مؤاب</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51" name="Text Box 8"/>
          <p:cNvSpPr txBox="1">
            <a:spLocks noChangeArrowheads="1"/>
          </p:cNvSpPr>
          <p:nvPr/>
        </p:nvSpPr>
        <p:spPr bwMode="auto">
          <a:xfrm>
            <a:off x="2771800" y="3212976"/>
            <a:ext cx="6415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إهود</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ar-JO" sz="3600" b="1" kern="1200" dirty="0">
                <a:solidFill>
                  <a:schemeClr val="bg1"/>
                </a:solidFill>
                <a:effectLst>
                  <a:glow rad="152400">
                    <a:schemeClr val="tx1"/>
                  </a:glow>
                </a:effectLst>
                <a:ea typeface="ＭＳ Ｐゴシック"/>
              </a:rPr>
              <a:t>إهود</a:t>
            </a:r>
            <a:endParaRPr lang="en-US" sz="5400" dirty="0">
              <a:solidFill>
                <a:schemeClr val="bg1"/>
              </a:solidFill>
              <a:effectLst>
                <a:glow rad="152400">
                  <a:schemeClr val="tx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شمجر ؟</a:t>
            </a:r>
            <a:br>
              <a:rPr lang="ar-JO"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3: 30</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39632"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53" name="Text Box 11"/>
          <p:cNvSpPr txBox="1">
            <a:spLocks noChangeArrowheads="1"/>
          </p:cNvSpPr>
          <p:nvPr/>
        </p:nvSpPr>
        <p:spPr bwMode="auto">
          <a:xfrm>
            <a:off x="2699792" y="1340768"/>
            <a:ext cx="79541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شمجر</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 كان بعده شمجر بن عناة فضرب من الفلسطينيين ستة مئة رجل بمنساس البقر و هو أيضاً خلص إسرائيل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31)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480131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08960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ar-JO" sz="3600" b="1" kern="1200" dirty="0">
                <a:solidFill>
                  <a:schemeClr val="bg1"/>
                </a:solidFill>
                <a:effectLst>
                  <a:glow rad="152400">
                    <a:schemeClr val="tx1"/>
                  </a:glow>
                </a:effectLst>
                <a:ea typeface="ＭＳ Ｐゴシック"/>
              </a:rPr>
              <a:t>دبورة و باراق</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41627583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قضت   دبورة و باراق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4372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6" name="Text Box 16"/>
          <p:cNvSpPr txBox="1">
            <a:spLocks noChangeArrowheads="1"/>
          </p:cNvSpPr>
          <p:nvPr/>
        </p:nvSpPr>
        <p:spPr bwMode="auto">
          <a:xfrm>
            <a:off x="2411760" y="3543101"/>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دبورة</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57" name="Text Box 17"/>
          <p:cNvSpPr txBox="1">
            <a:spLocks noChangeArrowheads="1"/>
          </p:cNvSpPr>
          <p:nvPr/>
        </p:nvSpPr>
        <p:spPr bwMode="auto">
          <a:xfrm>
            <a:off x="3491880" y="1916832"/>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باراق</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ar-JO" sz="3600" b="1" kern="1200" dirty="0">
                <a:solidFill>
                  <a:schemeClr val="bg1"/>
                </a:solidFill>
                <a:effectLst>
                  <a:glow rad="152400">
                    <a:schemeClr val="tx1"/>
                  </a:glow>
                </a:effectLst>
                <a:ea typeface="ＭＳ Ｐゴシック"/>
              </a:rPr>
              <a:t>10000 رجل إسرائيلي </a:t>
            </a:r>
            <a:br>
              <a:rPr lang="ar-JO" sz="3600" b="1" kern="1200" dirty="0">
                <a:solidFill>
                  <a:schemeClr val="bg1"/>
                </a:solidFill>
                <a:effectLst>
                  <a:glow rad="152400">
                    <a:schemeClr val="tx1"/>
                  </a:glow>
                </a:effectLst>
                <a:ea typeface="ＭＳ Ｐゴシック"/>
              </a:rPr>
            </a:br>
            <a:r>
              <a:rPr lang="ar-JO" sz="3600" b="1" kern="1200" dirty="0">
                <a:solidFill>
                  <a:schemeClr val="bg1"/>
                </a:solidFill>
                <a:effectLst>
                  <a:glow rad="152400">
                    <a:schemeClr val="tx1"/>
                  </a:glow>
                </a:effectLst>
                <a:ea typeface="ＭＳ Ｐゴシック"/>
              </a:rPr>
              <a:t>هزموا 900 مركبة كنعانية (قضاة 4: 3، 6)</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34090784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04735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4103717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ar-JO" sz="3600" b="1" kern="1200" dirty="0">
                <a:solidFill>
                  <a:schemeClr val="bg1"/>
                </a:solidFill>
                <a:effectLst>
                  <a:glow rad="152400">
                    <a:schemeClr val="tx1"/>
                  </a:glow>
                </a:effectLst>
                <a:ea typeface="ＭＳ Ｐゴシック"/>
              </a:rPr>
              <a:t>نشيد دبورة         (قضاة 5)</a:t>
            </a:r>
            <a:endParaRPr lang="en-US" sz="5400" dirty="0">
              <a:solidFill>
                <a:schemeClr val="bg1"/>
              </a:solidFill>
              <a:effectLst>
                <a:glow rad="152400">
                  <a:schemeClr val="tx1"/>
                </a:glow>
              </a:effectLst>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4266553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44636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جدعون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49872"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جدعون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ar-JO" sz="3600" b="1" kern="1200" dirty="0">
                <a:solidFill>
                  <a:schemeClr val="bg1"/>
                </a:solidFill>
                <a:effectLst>
                  <a:glow rad="152400">
                    <a:schemeClr val="tx1"/>
                  </a:glow>
                </a:effectLst>
                <a:ea typeface="ＭＳ Ｐゴシック"/>
              </a:rPr>
              <a:t>الله يدعو جدعون</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438270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ar-JO" sz="4000" b="1" kern="1200" dirty="0">
                <a:solidFill>
                  <a:schemeClr val="bg1"/>
                </a:solidFill>
                <a:effectLst>
                  <a:glow rad="152400">
                    <a:schemeClr val="tx1"/>
                  </a:glow>
                </a:effectLst>
                <a:ea typeface="ＭＳ Ｐゴシック"/>
              </a:rPr>
              <a:t>يشكر جدعون الله                    لأجل معجزة الندى</a:t>
            </a:r>
            <a:br>
              <a:rPr lang="en-US" sz="3600" b="1" kern="1200" dirty="0">
                <a:solidFill>
                  <a:schemeClr val="bg1"/>
                </a:solidFill>
                <a:effectLst>
                  <a:glow rad="152400">
                    <a:schemeClr val="tx1"/>
                  </a:glow>
                </a:effectLst>
                <a:ea typeface="ＭＳ Ｐゴシック"/>
              </a:rPr>
            </a:br>
            <a:r>
              <a:rPr lang="ar-JO" sz="2400" dirty="0">
                <a:solidFill>
                  <a:schemeClr val="bg1"/>
                </a:solidFill>
              </a:rPr>
              <a:t> </a:t>
            </a:r>
            <a:r>
              <a:rPr lang="ar-JO" sz="2400" b="1" dirty="0">
                <a:solidFill>
                  <a:schemeClr val="bg1"/>
                </a:solidFill>
              </a:rPr>
              <a:t>لوحة لمارتن فان هيمسكيرك</a:t>
            </a:r>
            <a:br>
              <a:rPr lang="ar-JO" sz="2400" dirty="0">
                <a:solidFill>
                  <a:schemeClr val="bg1"/>
                </a:solidFill>
              </a:rPr>
            </a:br>
            <a:r>
              <a:rPr lang="en-US" sz="2400" b="1" kern="1200" dirty="0">
                <a:solidFill>
                  <a:schemeClr val="bg1"/>
                </a:solidFill>
                <a:effectLst>
                  <a:glow rad="152400">
                    <a:schemeClr val="tx1"/>
                  </a:glow>
                </a:effectLst>
                <a:ea typeface="ＭＳ Ｐゴシック"/>
              </a:rPr>
              <a:t>(</a:t>
            </a:r>
            <a:r>
              <a:rPr lang="en-US" sz="2400" b="1" kern="1200" dirty="0" err="1">
                <a:solidFill>
                  <a:schemeClr val="bg1"/>
                </a:solidFill>
                <a:effectLst>
                  <a:glow rad="152400">
                    <a:schemeClr val="tx1"/>
                  </a:glow>
                </a:effectLst>
                <a:ea typeface="ＭＳ Ｐゴシック"/>
              </a:rPr>
              <a:t>Musée</a:t>
            </a:r>
            <a:r>
              <a:rPr lang="en-US" sz="2400" b="1" kern="1200" dirty="0">
                <a:solidFill>
                  <a:schemeClr val="bg1"/>
                </a:solidFill>
                <a:effectLst>
                  <a:glow rad="152400">
                    <a:schemeClr val="tx1"/>
                  </a:glow>
                </a:effectLst>
                <a:ea typeface="ＭＳ Ｐゴシック"/>
              </a:rPr>
              <a:t> des Beaux-Arts de Strasbourg) </a:t>
            </a:r>
            <a:br>
              <a:rPr lang="en-US" sz="2400" b="1" kern="1200" dirty="0">
                <a:solidFill>
                  <a:schemeClr val="bg1"/>
                </a:solidFill>
                <a:effectLst>
                  <a:glow rad="152400">
                    <a:schemeClr val="tx1"/>
                  </a:glow>
                </a:effectLst>
                <a:ea typeface="ＭＳ Ｐゴシック"/>
              </a:rPr>
            </a:br>
            <a:r>
              <a:rPr lang="ar-JO" sz="2400" b="1" kern="1200" dirty="0">
                <a:solidFill>
                  <a:schemeClr val="bg1"/>
                </a:solidFill>
                <a:effectLst>
                  <a:glow rad="152400">
                    <a:schemeClr val="tx1"/>
                  </a:glow>
                </a:effectLst>
                <a:ea typeface="ＭＳ Ｐゴシック"/>
              </a:rPr>
              <a:t>في 1550 م</a:t>
            </a:r>
            <a:endParaRPr lang="en-US" sz="5400" dirty="0">
              <a:solidFill>
                <a:schemeClr val="bg1"/>
              </a:solidFill>
              <a:effectLst>
                <a:glow rad="152400">
                  <a:schemeClr val="tx1"/>
                </a:glow>
              </a:effectLst>
            </a:endParaRPr>
          </a:p>
        </p:txBody>
      </p:sp>
      <p:pic>
        <p:nvPicPr>
          <p:cNvPr id="3" name="Picture 2" descr="Maarten_van_Heemskerck_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339752" cy="6858000"/>
          </a:xfrm>
          <a:prstGeom prst="rect">
            <a:avLst/>
          </a:prstGeom>
        </p:spPr>
      </p:pic>
    </p:spTree>
    <p:extLst>
      <p:ext uri="{BB962C8B-B14F-4D97-AF65-F5344CB8AC3E}">
        <p14:creationId xmlns:p14="http://schemas.microsoft.com/office/powerpoint/2010/main" val="39264071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83579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7384"/>
            <a:ext cx="9144000" cy="549275"/>
          </a:xfrm>
          <a:solidFill>
            <a:schemeClr val="tx1"/>
          </a:solidFill>
        </p:spPr>
        <p:txBody>
          <a:bodyPr/>
          <a:lstStyle/>
          <a:p>
            <a:pPr eaLnBrk="1" hangingPunct="1">
              <a:defRPr/>
            </a:pPr>
            <a:r>
              <a:rPr lang="ar-JO" sz="3200" b="1" dirty="0">
                <a:solidFill>
                  <a:schemeClr val="bg1"/>
                </a:solidFill>
              </a:rPr>
              <a:t>قلص جدعون قواته (7: 1-8 أ)</a:t>
            </a:r>
            <a:endParaRPr lang="en-US" sz="5400" b="1" dirty="0">
              <a:solidFill>
                <a:schemeClr val="bg1"/>
              </a:solidFill>
              <a:effectLst>
                <a:glow rad="101600">
                  <a:schemeClr val="tx1">
                    <a:alpha val="99000"/>
                  </a:schemeClr>
                </a:glow>
              </a:effectLst>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ar-JO" sz="3200" b="1" kern="1200" dirty="0">
                <a:solidFill>
                  <a:srgbClr val="FFFFFF"/>
                </a:solidFill>
                <a:effectLst>
                  <a:glow rad="101600">
                    <a:schemeClr val="tx1">
                      <a:alpha val="99000"/>
                    </a:schemeClr>
                  </a:glow>
                </a:effectLst>
                <a:ea typeface="ＭＳ Ｐゴシック"/>
              </a:rPr>
              <a:t>هزم جدعون المديانيين (7: 17-21)</a:t>
            </a:r>
            <a:endParaRPr lang="en-US" sz="5400" dirty="0">
              <a:effectLst>
                <a:glow rad="101600">
                  <a:schemeClr val="tx1">
                    <a:alpha val="99000"/>
                  </a:schemeClr>
                </a:glow>
              </a:effectLst>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36787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39700">
                      <a:srgbClr val="000000"/>
                    </a:glow>
                  </a:effectLst>
                  <a:uLnTx/>
                  <a:uFillTx/>
                  <a:latin typeface="Arial"/>
                  <a:ea typeface="ＭＳ Ｐゴシック"/>
                  <a:cs typeface="Arial"/>
                </a:rPr>
                <a:t>جدعون</a:t>
              </a:r>
              <a:endParaRPr kumimoji="0" lang="en-US" sz="2800" b="1" i="0" u="none" strike="noStrike" kern="1200" cap="none" spc="0" normalizeH="0" baseline="0" noProof="0" dirty="0">
                <a:ln>
                  <a:noFill/>
                </a:ln>
                <a:solidFill>
                  <a:srgbClr val="FFFFFF"/>
                </a:solidFill>
                <a:effectLst>
                  <a:glow rad="139700">
                    <a:srgbClr val="000000"/>
                  </a:glow>
                </a:effectLst>
                <a:uLnTx/>
                <a:uFillTx/>
                <a:latin typeface="Arial"/>
                <a:ea typeface="ＭＳ Ｐゴシック"/>
                <a:cs typeface="Arial"/>
              </a:endParaRPr>
            </a:p>
          </p:txBody>
        </p:sp>
      </p:grpSp>
      <p:sp>
        <p:nvSpPr>
          <p:cNvPr id="201731" name="Rectangle 3"/>
          <p:cNvSpPr>
            <a:spLocks noGrp="1" noChangeArrowheads="1"/>
          </p:cNvSpPr>
          <p:nvPr>
            <p:ph type="title" idx="4294967295"/>
          </p:nvPr>
        </p:nvSpPr>
        <p:spPr>
          <a:xfrm>
            <a:off x="4214810" y="0"/>
            <a:ext cx="4929190" cy="2101143"/>
          </a:xfrm>
        </p:spPr>
        <p:txBody>
          <a:bodyPr/>
          <a:lstStyle/>
          <a:p>
            <a:pPr>
              <a:defRPr/>
            </a:pPr>
            <a:r>
              <a:rPr lang="ar-JO" sz="2800" b="1" dirty="0">
                <a:solidFill>
                  <a:schemeClr val="tx1"/>
                </a:solidFill>
                <a:effectLst>
                  <a:glow rad="139700">
                    <a:schemeClr val="bg2"/>
                  </a:glow>
                </a:effectLst>
                <a:cs typeface="+mj-cs"/>
              </a:rPr>
              <a:t>و قضيب مسخره كسرتهن </a:t>
            </a:r>
            <a:br>
              <a:rPr lang="ar-JO" sz="2800" b="1" dirty="0">
                <a:solidFill>
                  <a:schemeClr val="tx1"/>
                </a:solidFill>
                <a:effectLst>
                  <a:glow rad="139700">
                    <a:schemeClr val="bg2"/>
                  </a:glow>
                </a:effectLst>
                <a:cs typeface="+mj-cs"/>
              </a:rPr>
            </a:br>
            <a:r>
              <a:rPr lang="ar-JO" sz="2800" b="1" dirty="0">
                <a:solidFill>
                  <a:schemeClr val="tx1"/>
                </a:solidFill>
                <a:effectLst>
                  <a:glow rad="139700">
                    <a:schemeClr val="bg2"/>
                  </a:glow>
                </a:effectLst>
                <a:cs typeface="+mj-cs"/>
              </a:rPr>
              <a:t>كما في يوم مديان</a:t>
            </a:r>
            <a:br>
              <a:rPr lang="ar-JO" sz="2800" b="1" dirty="0">
                <a:solidFill>
                  <a:schemeClr val="tx1"/>
                </a:solidFill>
                <a:effectLst>
                  <a:glow rad="139700">
                    <a:schemeClr val="bg2"/>
                  </a:glow>
                </a:effectLst>
                <a:cs typeface="+mj-cs"/>
              </a:rPr>
            </a:br>
            <a:r>
              <a:rPr lang="en-US" sz="2800" b="1" dirty="0">
                <a:solidFill>
                  <a:schemeClr val="tx1"/>
                </a:solidFill>
                <a:effectLst>
                  <a:glow rad="139700">
                    <a:schemeClr val="bg2"/>
                  </a:glow>
                </a:effectLst>
                <a:cs typeface="+mj-cs"/>
              </a:rPr>
              <a:t>(</a:t>
            </a:r>
            <a:r>
              <a:rPr lang="ar-JO" sz="2800" b="1" dirty="0">
                <a:solidFill>
                  <a:schemeClr val="tx1"/>
                </a:solidFill>
                <a:effectLst>
                  <a:glow rad="139700">
                    <a:schemeClr val="bg2"/>
                  </a:glow>
                </a:effectLst>
                <a:cs typeface="+mj-cs"/>
              </a:rPr>
              <a:t>أش 9: 4ب</a:t>
            </a:r>
            <a:r>
              <a:rPr lang="en-US" sz="2800" b="1" dirty="0">
                <a:solidFill>
                  <a:schemeClr val="tx1"/>
                </a:solidFill>
                <a:effectLst>
                  <a:glow rad="139700">
                    <a:schemeClr val="bg2"/>
                  </a:glow>
                </a:effectLst>
                <a:cs typeface="+mj-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ar-SA" sz="13800" b="1" dirty="0">
                <a:effectLst>
                  <a:glow rad="127000">
                    <a:schemeClr val="tx1"/>
                  </a:glow>
                </a:effectLst>
                <a:latin typeface="Arial" charset="0"/>
                <a:ea typeface="ＭＳ Ｐゴシック" charset="0"/>
                <a:cs typeface="ＭＳ Ｐゴシック" charset="0"/>
              </a:rPr>
              <a:t>صامداً</a:t>
            </a:r>
            <a:endParaRPr lang="en-US" sz="13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1625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61267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أبيمالك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2267744" y="2708920"/>
            <a:ext cx="8579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أبيمالك</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تولع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2267744" y="2708920"/>
            <a:ext cx="623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تولع</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521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يائير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4500562" y="2071678"/>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يائير</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يفتاح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3786182" y="3143248"/>
            <a:ext cx="857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يفتاح</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21" name="Line 9"/>
          <p:cNvSpPr>
            <a:spLocks noChangeShapeType="1"/>
          </p:cNvSpPr>
          <p:nvPr/>
        </p:nvSpPr>
        <p:spPr bwMode="auto">
          <a:xfrm rot="20524962" flipH="1" flipV="1">
            <a:off x="4199393" y="3433675"/>
            <a:ext cx="820640" cy="4935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3" name="Text Box 32"/>
          <p:cNvSpPr txBox="1">
            <a:spLocks noChangeArrowheads="1"/>
          </p:cNvSpPr>
          <p:nvPr/>
        </p:nvSpPr>
        <p:spPr bwMode="auto">
          <a:xfrm>
            <a:off x="5004048" y="3645024"/>
            <a:ext cx="111921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العمونيين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ar-JO" sz="3600" b="1" dirty="0">
                <a:solidFill>
                  <a:srgbClr val="FFFFFF"/>
                </a:solidFill>
                <a:effectLst>
                  <a:glow rad="177800">
                    <a:schemeClr val="tx1"/>
                  </a:glow>
                </a:effectLst>
                <a:latin typeface="Arial" charset="0"/>
                <a:ea typeface="ＭＳ Ｐゴシック" charset="0"/>
              </a:rPr>
              <a:t>انتصار يفتاح (10: 17-12: 6)</a:t>
            </a:r>
            <a:endParaRPr lang="en-US" sz="3600" b="1" dirty="0">
              <a:solidFill>
                <a:srgbClr val="FFFFFF"/>
              </a:solidFill>
              <a:effectLst>
                <a:glow rad="177800">
                  <a:schemeClr val="tx1"/>
                </a:glow>
              </a:effectLst>
              <a:latin typeface="Arial" charset="0"/>
              <a:ea typeface="ＭＳ Ｐゴシック"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91911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ar-JO" sz="3200" b="1" dirty="0">
                <a:solidFill>
                  <a:srgbClr val="FFFFFF"/>
                </a:solidFill>
                <a:latin typeface="Arial" charset="0"/>
                <a:ea typeface="ＭＳ Ｐゴシック" charset="0"/>
              </a:rPr>
              <a:t>ابنة يفتاح تحييه (11: 34)</a:t>
            </a:r>
            <a:endParaRPr lang="en-US" sz="3200" b="1" dirty="0">
              <a:solidFill>
                <a:srgbClr val="FFFFFF"/>
              </a:solidFill>
              <a:latin typeface="Arial" charset="0"/>
              <a:ea typeface="ＭＳ Ｐゴシック" charset="0"/>
            </a:endParaRP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ar-JO" sz="3600" b="1" dirty="0">
                <a:solidFill>
                  <a:srgbClr val="FFFFFF"/>
                </a:solidFill>
                <a:effectLst>
                  <a:glow rad="177800">
                    <a:schemeClr val="tx1"/>
                  </a:glow>
                </a:effectLst>
                <a:latin typeface="Arial" charset="0"/>
                <a:ea typeface="ＭＳ Ｐゴシック" charset="0"/>
              </a:rPr>
              <a:t>هل قتل يفتاح ابنته بالحقيقة ؟</a:t>
            </a:r>
            <a:endParaRPr lang="en-US" sz="3600" b="1" dirty="0">
              <a:solidFill>
                <a:srgbClr val="FFFFFF"/>
              </a:solidFill>
              <a:effectLst>
                <a:glow rad="177800">
                  <a:schemeClr val="tx1"/>
                </a:glow>
              </a:effectLst>
              <a:latin typeface="Arial" charset="0"/>
              <a:ea typeface="ＭＳ Ｐゴシック" charset="0"/>
            </a:endParaRP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أين تضع ثقتك ؟ هل لديك ثقة غير متقلقلة في الله ؟</a:t>
            </a:r>
            <a:r>
              <a:rPr lang="en-US" sz="3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72824948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37897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إبصان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2786050" y="4143380"/>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إبصان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إيلون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66256" name="Text Box 2"/>
          <p:cNvSpPr txBox="1">
            <a:spLocks noChangeArrowheads="1"/>
          </p:cNvSpPr>
          <p:nvPr/>
        </p:nvSpPr>
        <p:spPr bwMode="auto">
          <a:xfrm>
            <a:off x="8255407"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2786050" y="1785926"/>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إيلون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عبدون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66256" name="Text Box 2"/>
          <p:cNvSpPr txBox="1">
            <a:spLocks noChangeArrowheads="1"/>
          </p:cNvSpPr>
          <p:nvPr/>
        </p:nvSpPr>
        <p:spPr bwMode="auto">
          <a:xfrm>
            <a:off x="8221745"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2285984" y="2928934"/>
            <a:ext cx="857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عبدون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5795079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2555777" y="3538751"/>
            <a:ext cx="6058868" cy="132343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ar-SA" sz="4000" b="1" i="0" u="none" strike="noStrike" kern="1200" cap="none" spc="0" normalizeH="0" baseline="0" noProof="0" dirty="0">
                <a:ln>
                  <a:noFill/>
                </a:ln>
                <a:solidFill>
                  <a:srgbClr val="000000"/>
                </a:solidFill>
                <a:effectLst/>
                <a:uLnTx/>
                <a:uFillTx/>
                <a:latin typeface="Arial"/>
                <a:ea typeface="ＭＳ Ｐゴシック" charset="0"/>
                <a:cs typeface="Arial"/>
              </a:rPr>
              <a:t> ثُمَّ عَادَ بَنُو إِسْرَائِيلَ يَعْمَلُونَ الشَّرَّ فِي عَيْنَيِ الرَّبِّ</a:t>
            </a:r>
            <a:r>
              <a:rPr kumimoji="0" lang="is-IS" sz="4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ru-RU" sz="4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rPr>
              <a:t> (13:1a).</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دورة شمشون</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الخطية</a:t>
            </a:r>
          </a:p>
        </p:txBody>
      </p:sp>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174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270359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1066801" y="3341800"/>
            <a:ext cx="7547844"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ru-RU" sz="4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ar-SA" sz="4800" b="0" i="0" u="none" strike="noStrike" kern="1200" cap="none" spc="0" normalizeH="0" baseline="0" noProof="0" dirty="0">
                <a:ln>
                  <a:noFill/>
                </a:ln>
                <a:solidFill>
                  <a:srgbClr val="000000"/>
                </a:solidFill>
                <a:effectLst/>
                <a:uLnTx/>
                <a:uFillTx/>
                <a:latin typeface="Times New Roman" charset="0"/>
                <a:ea typeface="ＭＳ Ｐゴシック" charset="0"/>
              </a:rPr>
              <a:t>فَدَفَعَهُمُ الرَّبُّ لِيَدِ الْفِلِسْطِينِيِّينَ أَرْبَعِينَ سَنَةً</a:t>
            </a:r>
            <a:r>
              <a:rPr kumimoji="0" lang="ru-RU" sz="4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4800" b="1" i="0" u="none" strike="noStrike" kern="1200" cap="none" spc="0" normalizeH="0" baseline="0" noProof="0" dirty="0">
                <a:ln>
                  <a:noFill/>
                </a:ln>
                <a:solidFill>
                  <a:srgbClr val="000000"/>
                </a:solidFill>
                <a:effectLst/>
                <a:uLnTx/>
                <a:uFillTx/>
                <a:latin typeface="Arial"/>
                <a:ea typeface="ＭＳ Ｐゴシック" charset="0"/>
                <a:cs typeface="Arial"/>
              </a:rPr>
              <a:t> (13:1b) </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دورة شمشون</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العبودية</a:t>
            </a:r>
          </a:p>
        </p:txBody>
      </p:sp>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174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8366422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العبودية</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الدعاء</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ounded Rectangular Callout 1"/>
          <p:cNvSpPr/>
          <p:nvPr/>
        </p:nvSpPr>
        <p:spPr>
          <a:xfrm>
            <a:off x="179512" y="4797152"/>
            <a:ext cx="8208912" cy="1907643"/>
          </a:xfrm>
          <a:prstGeom prst="wedgeRoundRectCallout">
            <a:avLst>
              <a:gd name="adj1" fmla="val 35141"/>
              <a:gd name="adj2" fmla="val -8555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2"/>
          <p:cNvSpPr txBox="1">
            <a:spLocks noChangeArrowheads="1"/>
          </p:cNvSpPr>
          <p:nvPr/>
        </p:nvSpPr>
        <p:spPr bwMode="auto">
          <a:xfrm>
            <a:off x="323528" y="5160094"/>
            <a:ext cx="777686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غياب الدعاء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 يرد ذكر صراخ الأمة إلى الرب للخلاص من عدوها.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94625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و كلم الرب موسى قائلاً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كلم بني إسرائيل و قل لهم إذا انفرز رجل أو امرأة لينذر نذر النذير لينتذر للرب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فعن الخمر و المسكر يفترز و لا يشرب خل الخمر و لا خل المسكر و لا يشرب من نقيع العنب و لا يأكل عنباً رطباً و لا يابساً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عدد 6: 1-3</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68910607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كل أيام نذره لا يأكل </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من كل ما يعمل </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من جفنة الخمر </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من العجم حتى القشر</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عدد 6: 4</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326257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تعريف كلمة (ثابت)</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1أ: ثابت باستمرار في مكانه : </a:t>
            </a:r>
            <a:r>
              <a:rPr kumimoji="0" lang="ar-JO" sz="3600" b="0" i="0" u="sng" strike="noStrike" kern="1200" cap="none" spc="0" normalizeH="0" baseline="0" noProof="0" dirty="0">
                <a:ln>
                  <a:noFill/>
                </a:ln>
                <a:solidFill>
                  <a:srgbClr val="FFFFFF"/>
                </a:solidFill>
                <a:effectLst/>
                <a:uLnTx/>
                <a:uFillTx/>
                <a:latin typeface="Arial"/>
                <a:ea typeface="ＭＳ Ｐゴシック" pitchFamily="-108" charset="-128"/>
                <a:cs typeface="Arial"/>
              </a:rPr>
              <a:t>غير متحرك</a:t>
            </a:r>
            <a:r>
              <a:rPr kumimoji="0" lang="en-US" sz="3600" b="0" i="0" u="sng" strike="noStrike" kern="1200" cap="none" spc="0" normalizeH="0" baseline="0" noProof="0" dirty="0">
                <a:ln>
                  <a:noFill/>
                </a:ln>
                <a:solidFill>
                  <a:srgbClr val="FFFFFF"/>
                </a:solidFill>
                <a:effectLst/>
                <a:uLnTx/>
                <a:uFillTx/>
                <a:latin typeface="Arial"/>
                <a:ea typeface="ＭＳ Ｐゴシック" pitchFamily="-108" charset="-128"/>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ب: لا تخضع لتغيير العقيدة الثابتة من الخطيئة الأصلية</a:t>
            </a:r>
            <a:endPar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إلين غلاسكو</a:t>
            </a:r>
            <a:endParaRPr kumimoji="0" 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2: ثبات الإيمان والعزم والتمسك: ثبات أتباعها </a:t>
            </a:r>
            <a:r>
              <a:rPr kumimoji="0" lang="ar-JO" sz="3600" b="0" i="0" u="sng" strike="noStrike" kern="1200" cap="none" spc="0" normalizeH="0" baseline="0" noProof="0" dirty="0">
                <a:ln>
                  <a:noFill/>
                </a:ln>
                <a:solidFill>
                  <a:srgbClr val="FFFFFF"/>
                </a:solidFill>
                <a:effectLst/>
                <a:uLnTx/>
                <a:uFillTx/>
                <a:latin typeface="Arial"/>
                <a:ea typeface="ＭＳ Ｐゴシック" pitchFamily="-108" charset="-128"/>
                <a:cs typeface="Arial"/>
              </a:rPr>
              <a:t>المخلصين</a:t>
            </a:r>
            <a:endParaRPr kumimoji="0" lang="en-US" sz="3600" b="0" i="0" u="sng"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54900981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كل أيام نذر افترازه لا يمر موسى على رأسه إلى كمال الأيام التي انتذر فيها للرب يكون مقدساً و يربي خصل شعر رأسه كل أيام انتذاره للرب لا يأتي إلى جسد ميت</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عدد 6: 5-6</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1239660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دورة شمشون</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العبودية</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الدعاء</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174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 name="Rounded Rectangular Callout 1"/>
          <p:cNvSpPr/>
          <p:nvPr/>
        </p:nvSpPr>
        <p:spPr>
          <a:xfrm>
            <a:off x="0" y="2819399"/>
            <a:ext cx="5241926" cy="2070809"/>
          </a:xfrm>
          <a:prstGeom prst="wedgeRoundRectCallout">
            <a:avLst>
              <a:gd name="adj1" fmla="val 38119"/>
              <a:gd name="adj2" fmla="val 5742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59593" y="3035583"/>
            <a:ext cx="5148828" cy="1569660"/>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charset="0"/>
                <a:ea typeface="ＭＳ Ｐゴシック" charset="0"/>
              </a:rPr>
              <a:t>يخلص شمشون جنوب غرب إسرائيل من الفلسطينيين باعتباره تدبير الله الرحيم للأمة (١٣: ٢-١٦: ٣١)</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 الخلاص</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81618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ar-JO" sz="3600" b="1" dirty="0">
                <a:solidFill>
                  <a:srgbClr val="FFFFFF"/>
                </a:solidFill>
                <a:effectLst>
                  <a:glow rad="177800">
                    <a:schemeClr val="tx1"/>
                  </a:glow>
                </a:effectLst>
                <a:latin typeface="Arial" charset="0"/>
                <a:ea typeface="ＭＳ Ｐゴシック" charset="0"/>
              </a:rPr>
              <a:t>شمشون : شمس في الظلمة</a:t>
            </a:r>
            <a:endParaRPr lang="en-US" sz="3600" b="1" dirty="0">
              <a:solidFill>
                <a:srgbClr val="FFFFFF"/>
              </a:solidFill>
              <a:effectLst>
                <a:glow rad="177800">
                  <a:schemeClr val="tx1"/>
                </a:glow>
              </a:effectLst>
              <a:latin typeface="Arial" charset="0"/>
              <a:ea typeface="ＭＳ Ｐゴシック" charset="0"/>
            </a:endParaRP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شمشون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يعني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شمس</a:t>
            </a:r>
            <a:endParaRPr kumimoji="0" lang="en-US" sz="6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62659203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b="1" dirty="0">
                <a:effectLst>
                  <a:glow rad="127000">
                    <a:schemeClr val="tx1"/>
                  </a:glow>
                </a:effectLst>
                <a:latin typeface="Arial" charset="0"/>
                <a:ea typeface="ＭＳ Ｐゴシック" charset="0"/>
                <a:cs typeface="ＭＳ Ｐゴシック" charset="0"/>
              </a:rPr>
              <a:t>أين قضى     شمشون ؟</a:t>
            </a:r>
            <a:endParaRPr lang="en-US" sz="2800" b="1" dirty="0">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دان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يهوذا</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شمعون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رأوبين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جاد</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افرايم</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منسى</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نفتالي</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أشير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بنيامين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زبولون</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rPr>
              <a:t>يساكر</a:t>
            </a:r>
            <a:endParaRPr kumimoji="0" lang="en-US" sz="1800" b="1" i="0" u="none" strike="noStrike" kern="1200" cap="none" spc="0" normalizeH="0" baseline="0" noProof="0" dirty="0">
              <a:ln>
                <a:noFill/>
              </a:ln>
              <a:solidFill>
                <a:srgbClr val="B3B3B3"/>
              </a:solidFill>
              <a:effectLst>
                <a:glow rad="101600">
                  <a:srgbClr val="000000">
                    <a:alpha val="75000"/>
                  </a:srgbClr>
                </a:glow>
              </a:effectLst>
              <a:uLnTx/>
              <a:uFillTx/>
              <a:latin typeface="Arial"/>
              <a:ea typeface="ＭＳ Ｐゴシック" charset="0"/>
              <a:cs typeface="Arial"/>
            </a:endParaRPr>
          </a:p>
        </p:txBody>
      </p:sp>
      <p:sp>
        <p:nvSpPr>
          <p:cNvPr id="266256" name="Text Box 2"/>
          <p:cNvSpPr txBox="1">
            <a:spLocks noChangeArrowheads="1"/>
          </p:cNvSpPr>
          <p:nvPr/>
        </p:nvSpPr>
        <p:spPr bwMode="auto">
          <a:xfrm>
            <a:off x="8221745"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 name="Text Box 23"/>
          <p:cNvSpPr txBox="1">
            <a:spLocks noChangeArrowheads="1"/>
          </p:cNvSpPr>
          <p:nvPr/>
        </p:nvSpPr>
        <p:spPr bwMode="auto">
          <a:xfrm>
            <a:off x="2285984" y="3786190"/>
            <a:ext cx="12144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rPr>
              <a:t>شمشون</a:t>
            </a:r>
            <a:endParaRPr kumimoji="0" lang="en-US" sz="2400" b="1" i="0" u="none" strike="noStrike" kern="1200" cap="none" spc="0" normalizeH="0" baseline="0" noProof="0" dirty="0">
              <a:ln>
                <a:noFill/>
              </a:ln>
              <a:solidFill>
                <a:srgbClr val="FFFFFF"/>
              </a:solidFill>
              <a:effectLst>
                <a:glow rad="279400">
                  <a:srgbClr val="000000">
                    <a:alpha val="98000"/>
                  </a:srgbClr>
                </a:glow>
              </a:effectLst>
              <a:uLnTx/>
              <a:uFillTx/>
              <a:latin typeface="Arial" charset="0"/>
              <a:ea typeface="ＭＳ Ｐゴシック" charset="0"/>
              <a:cs typeface="Arial" charset="0"/>
            </a:endParaRPr>
          </a:p>
        </p:txBody>
      </p:sp>
      <p:sp>
        <p:nvSpPr>
          <p:cNvPr id="21" name="Line 9"/>
          <p:cNvSpPr>
            <a:spLocks noChangeShapeType="1"/>
          </p:cNvSpPr>
          <p:nvPr/>
        </p:nvSpPr>
        <p:spPr bwMode="auto">
          <a:xfrm rot="20524962" flipV="1">
            <a:off x="1828993" y="4177768"/>
            <a:ext cx="699670" cy="740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610784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ctr"/>
          <a:lstStyle/>
          <a:p>
            <a:pPr rtl="1">
              <a:defRPr/>
            </a:pPr>
            <a:r>
              <a:rPr lang="ru-RU" sz="4000" b="1" dirty="0">
                <a:effectLst>
                  <a:glow rad="127000">
                    <a:schemeClr val="tx1"/>
                  </a:glow>
                </a:effectLst>
                <a:latin typeface="Arial" charset="0"/>
                <a:ea typeface="ＭＳ Ｐゴシック" charset="0"/>
                <a:cs typeface="ＭＳ Ｐゴシック" charset="0"/>
              </a:rPr>
              <a:t>"</a:t>
            </a:r>
            <a:r>
              <a:rPr lang="ar-SA" sz="4000" b="1" dirty="0">
                <a:effectLst>
                  <a:glow rad="127000">
                    <a:schemeClr val="tx1"/>
                  </a:glow>
                </a:effectLst>
                <a:latin typeface="Arial" charset="0"/>
                <a:ea typeface="ＭＳ Ｐゴシック" charset="0"/>
                <a:cs typeface="ＭＳ Ｐゴシック" charset="0"/>
              </a:rPr>
              <a:t>وَنَزَلَ شَمْشُونُ إِلَى </a:t>
            </a:r>
            <a:r>
              <a:rPr lang="ar-SA" sz="4000" b="1" dirty="0" err="1">
                <a:effectLst>
                  <a:glow rad="127000">
                    <a:schemeClr val="tx1"/>
                  </a:glow>
                </a:effectLst>
                <a:latin typeface="Arial" charset="0"/>
                <a:ea typeface="ＭＳ Ｐゴシック" charset="0"/>
                <a:cs typeface="ＭＳ Ｐゴシック" charset="0"/>
              </a:rPr>
              <a:t>تِمْنَةَ</a:t>
            </a:r>
            <a:r>
              <a:rPr lang="ar-SA" sz="4000" b="1" dirty="0">
                <a:effectLst>
                  <a:glow rad="127000">
                    <a:schemeClr val="tx1"/>
                  </a:glow>
                </a:effectLst>
                <a:latin typeface="Arial" charset="0"/>
                <a:ea typeface="ＭＳ Ｐゴシック" charset="0"/>
                <a:cs typeface="ＭＳ Ｐゴシック" charset="0"/>
              </a:rPr>
              <a:t> وَرَأَى امْرَأَةً فِي </a:t>
            </a:r>
            <a:r>
              <a:rPr lang="ar-SA" sz="4000" b="1" dirty="0" err="1">
                <a:effectLst>
                  <a:glow rad="127000">
                    <a:schemeClr val="tx1"/>
                  </a:glow>
                </a:effectLst>
                <a:latin typeface="Arial" charset="0"/>
                <a:ea typeface="ＭＳ Ｐゴシック" charset="0"/>
                <a:cs typeface="ＭＳ Ｐゴシック" charset="0"/>
              </a:rPr>
              <a:t>تِمْنَةَ</a:t>
            </a:r>
            <a:r>
              <a:rPr lang="ar-SA" sz="4000" b="1" dirty="0">
                <a:effectLst>
                  <a:glow rad="127000">
                    <a:schemeClr val="tx1"/>
                  </a:glow>
                </a:effectLst>
                <a:latin typeface="Arial" charset="0"/>
                <a:ea typeface="ＭＳ Ｐゴシック" charset="0"/>
                <a:cs typeface="ＭＳ Ｐゴシック" charset="0"/>
              </a:rPr>
              <a:t> مِنْ بَنَاتِ الْفِلِسْطِينِيِّينَ</a:t>
            </a:r>
            <a:r>
              <a:rPr lang="en-US" sz="4000" b="1" dirty="0">
                <a:effectLst>
                  <a:glow rad="127000">
                    <a:schemeClr val="tx1"/>
                  </a:glow>
                </a:effectLst>
                <a:latin typeface="Arial" charset="0"/>
                <a:ea typeface="ＭＳ Ｐゴシック" charset="0"/>
                <a:cs typeface="ＭＳ Ｐゴシック" charset="0"/>
              </a:rPr>
              <a:t>"</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SA" sz="4000" b="1" dirty="0">
                <a:effectLst>
                  <a:glow rad="127000">
                    <a:schemeClr val="tx1"/>
                  </a:glow>
                </a:effectLst>
                <a:latin typeface="Arial" charset="0"/>
                <a:ea typeface="ＭＳ Ｐゴシック" charset="0"/>
                <a:cs typeface="ＭＳ Ｐゴシック" charset="0"/>
              </a:rPr>
              <a:t>قضاة</a:t>
            </a:r>
            <a:r>
              <a:rPr lang="en-US" sz="4000" b="1" dirty="0">
                <a:effectLst>
                  <a:glow rad="127000">
                    <a:schemeClr val="tx1"/>
                  </a:glow>
                </a:effectLst>
                <a:latin typeface="Arial" charset="0"/>
                <a:ea typeface="ＭＳ Ｐゴシック" charset="0"/>
                <a:cs typeface="ＭＳ Ｐゴシック" charset="0"/>
              </a:rPr>
              <a:t> (1-2:14 </a:t>
            </a:r>
          </a:p>
        </p:txBody>
      </p:sp>
    </p:spTree>
    <p:extLst>
      <p:ext uri="{BB962C8B-B14F-4D97-AF65-F5344CB8AC3E}">
        <p14:creationId xmlns:p14="http://schemas.microsoft.com/office/powerpoint/2010/main" val="121048282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t"/>
          <a:lstStyle/>
          <a:p>
            <a:pPr rtl="1">
              <a:defRPr/>
            </a:pPr>
            <a:r>
              <a:rPr lang="ar-SA" sz="4000" b="1" dirty="0">
                <a:effectLst>
                  <a:glow rad="127000">
                    <a:schemeClr val="tx1"/>
                  </a:glow>
                </a:effectLst>
                <a:latin typeface="Arial" charset="0"/>
                <a:ea typeface="ＭＳ Ｐゴシック" charset="0"/>
                <a:cs typeface="ＭＳ Ｐゴシック" charset="0"/>
              </a:rPr>
              <a:t>"</a:t>
            </a:r>
            <a:r>
              <a:rPr lang="ar-SA" sz="4000" b="1" dirty="0"/>
              <a:t>فَنَزَلَ شَمْشُونُ وَأَبُوهُ وَأُمُّهُ إِلَى </a:t>
            </a:r>
            <a:r>
              <a:rPr lang="ar-SA" sz="4000" b="1" dirty="0" err="1"/>
              <a:t>تِمْنَةَ</a:t>
            </a:r>
            <a:r>
              <a:rPr lang="ar-SA" sz="4000" b="1" dirty="0"/>
              <a:t> وَأَتَوْا إِلَى كُرُومِ </a:t>
            </a:r>
            <a:r>
              <a:rPr lang="ar-SA" sz="4000" b="1" dirty="0" err="1"/>
              <a:t>تِمْنَةَ</a:t>
            </a:r>
            <a:r>
              <a:rPr lang="ar-SA" sz="4000" b="1" dirty="0"/>
              <a:t>. وَإِذَا بِشِبْلِ أَسَدٍ يُزَمْجِرُ لِلِقَائِهِ. ٦ فَحَلَّ عَلَيْهِ رُوحُ الرَّبِّ, فَشَقَّهُ كَشَقِّ الْجَدْيِ وَلَيْسَ فِي يَدِهِ شَيْءٌ. وَلَمْ يُخْبِرْ أَبَاهُ وَأُمَّهُ بِمَا فَعَلَ</a:t>
            </a:r>
            <a:r>
              <a:rPr lang="ar-SA" sz="4000" b="1" dirty="0">
                <a:effectLst>
                  <a:glow rad="127000">
                    <a:schemeClr val="tx1"/>
                  </a:glow>
                </a:effectLst>
                <a:latin typeface="Arial" charset="0"/>
                <a:ea typeface="ＭＳ Ｐゴシック" charset="0"/>
                <a:cs typeface="ＭＳ Ｐゴシック" charset="0"/>
              </a:rPr>
              <a:t>"</a:t>
            </a:r>
            <a:br>
              <a:rPr lang="ar-SA"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SA" sz="4000" b="1" dirty="0">
                <a:effectLst>
                  <a:glow rad="127000">
                    <a:schemeClr val="tx1"/>
                  </a:glow>
                </a:effectLst>
                <a:latin typeface="Arial" charset="0"/>
                <a:ea typeface="ＭＳ Ｐゴシック" charset="0"/>
                <a:cs typeface="ＭＳ Ｐゴシック" charset="0"/>
              </a:rPr>
              <a:t>قضاة </a:t>
            </a:r>
            <a:r>
              <a:rPr lang="en-US" sz="4000" b="1" dirty="0">
                <a:effectLst>
                  <a:glow rad="127000">
                    <a:schemeClr val="tx1"/>
                  </a:glow>
                </a:effectLst>
                <a:latin typeface="Arial" charset="0"/>
                <a:ea typeface="ＭＳ Ｐゴシック" charset="0"/>
                <a:cs typeface="ＭＳ Ｐゴシック" charset="0"/>
              </a:rPr>
              <a:t>(5-6:14</a:t>
            </a:r>
          </a:p>
        </p:txBody>
      </p:sp>
    </p:spTree>
    <p:extLst>
      <p:ext uri="{BB962C8B-B14F-4D97-AF65-F5344CB8AC3E}">
        <p14:creationId xmlns:p14="http://schemas.microsoft.com/office/powerpoint/2010/main" val="294531244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556321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charset="0"/>
                <a:ea typeface="ＭＳ Ｐゴシック" charset="0"/>
                <a:cs typeface="ＭＳ Ｐゴシック" charset="0"/>
              </a:rPr>
              <a:t>شمشون و الثعالب</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SA" sz="4000" b="1" dirty="0">
                <a:effectLst>
                  <a:glow rad="127000">
                    <a:schemeClr val="tx1"/>
                  </a:glow>
                </a:effectLst>
                <a:latin typeface="Arial" charset="0"/>
                <a:ea typeface="ＭＳ Ｐゴシック" charset="0"/>
                <a:cs typeface="ＭＳ Ｐゴシック" charset="0"/>
              </a:rPr>
              <a:t>ق</a:t>
            </a:r>
            <a:r>
              <a:rPr lang="ar-JO" sz="4000" b="1" dirty="0">
                <a:effectLst>
                  <a:glow rad="127000">
                    <a:schemeClr val="tx1"/>
                  </a:glow>
                </a:effectLst>
                <a:latin typeface="Arial" charset="0"/>
                <a:ea typeface="ＭＳ Ｐゴシック" charset="0"/>
                <a:cs typeface="ＭＳ Ｐゴシック" charset="0"/>
              </a:rPr>
              <a:t>ضاة 15</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545414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rtl="1">
              <a:defRPr/>
            </a:pPr>
            <a:r>
              <a:rPr lang="en-US" sz="3200" b="1" dirty="0">
                <a:effectLst>
                  <a:glow rad="127000">
                    <a:schemeClr val="tx1"/>
                  </a:glow>
                </a:effectLst>
                <a:latin typeface="Arial" charset="0"/>
                <a:ea typeface="ＭＳ Ｐゴシック" charset="0"/>
                <a:cs typeface="ＭＳ Ｐゴシック" charset="0"/>
              </a:rPr>
              <a:t>"</a:t>
            </a:r>
            <a:r>
              <a:rPr lang="ar-SA" sz="3200" b="1" dirty="0">
                <a:effectLst>
                  <a:glow rad="127000">
                    <a:schemeClr val="tx1"/>
                  </a:glow>
                </a:effectLst>
                <a:latin typeface="Arial" charset="0"/>
                <a:ea typeface="ＭＳ Ｐゴシック" charset="0"/>
                <a:cs typeface="ＭＳ Ｐゴシック" charset="0"/>
              </a:rPr>
              <a:t>فَقَالَ لَهُمْ شَمْشُونُ: «إِنِّي بَرِيءٌ الآنَ مِنَ الْفِلِسْطِينِيِّينَ إِذَا عَمِلْتُ بِهِمْ شَرّاً». ٤ وَذَهَبَ شَمْشُونُ وَأَمْسَكَ ثَلاَثَ مِئَةِ ابْنِ آوَى, وَأَخَذَ مَشَاعِلَ وَجَعَلَ ذَنَباً إِلَى ذَنَبٍ, وَوَضَعَ مَشْعَلاً بَيْنَ كُلِّ ذَنَبَيْنِ فِي الْوَسَطِ, ٥ ثُمَّ أَضْرَمَ الْمَشَاعِلَ نَاراً وَأَطْلَقَهَا بَيْنَ زُرُوعِ الْفِلِسْطِينِيِّينَ, فَأَحْرَقَ الأَكْدَاسَ وَالّزَرْعَ وَكُرُومَ الّزَيْتُونِ</a:t>
            </a:r>
            <a:r>
              <a:rPr lang="en-US" sz="3200" b="1" dirty="0">
                <a:effectLst>
                  <a:glow rad="127000">
                    <a:schemeClr val="tx1"/>
                  </a:glow>
                </a:effectLst>
                <a:latin typeface="Arial" charset="0"/>
                <a:ea typeface="ＭＳ Ｐゴシック" charset="0"/>
                <a:cs typeface="ＭＳ Ｐゴシック" charset="0"/>
              </a:rPr>
              <a:t>)  "</a:t>
            </a:r>
            <a:r>
              <a:rPr lang="ar-SA" sz="3200" b="1" dirty="0">
                <a:effectLst>
                  <a:glow rad="127000">
                    <a:schemeClr val="tx1"/>
                  </a:glow>
                </a:effectLst>
                <a:latin typeface="Arial" charset="0"/>
                <a:ea typeface="ＭＳ Ｐゴシック" charset="0"/>
                <a:cs typeface="ＭＳ Ｐゴシック" charset="0"/>
              </a:rPr>
              <a:t>قضاة </a:t>
            </a:r>
            <a:r>
              <a:rPr lang="en-US" sz="3200" b="1" dirty="0">
                <a:effectLst>
                  <a:glow rad="127000">
                    <a:schemeClr val="tx1"/>
                  </a:glow>
                </a:effectLst>
                <a:latin typeface="Arial" charset="0"/>
                <a:ea typeface="ＭＳ Ｐゴシック" charset="0"/>
                <a:cs typeface="ＭＳ Ｐゴシック" charset="0"/>
              </a:rPr>
              <a:t>(5-3:15</a:t>
            </a:r>
            <a:r>
              <a:rPr lang="ar-SA" sz="3200" b="1" dirty="0">
                <a:effectLst>
                  <a:glow rad="127000">
                    <a:schemeClr val="tx1"/>
                  </a:glow>
                </a:effectLst>
                <a:latin typeface="Arial" charset="0"/>
                <a:ea typeface="ＭＳ Ｐゴシック" charset="0"/>
                <a:cs typeface="ＭＳ Ｐゴシック" charset="0"/>
              </a:rPr>
              <a:t> </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3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لماذا يجب أن تكون </a:t>
            </a:r>
            <a:r>
              <a:rPr lang="ar-JO" b="1" dirty="0">
                <a:solidFill>
                  <a:srgbClr val="FFFF00"/>
                </a:solidFill>
                <a:effectLst>
                  <a:glow rad="127000">
                    <a:schemeClr val="tx1"/>
                  </a:glow>
                </a:effectLst>
                <a:latin typeface="Arial" charset="0"/>
                <a:ea typeface="ＭＳ Ｐゴシック" charset="0"/>
                <a:cs typeface="ＭＳ Ｐゴシック" charset="0"/>
              </a:rPr>
              <a:t>ثابتاً</a:t>
            </a:r>
            <a:r>
              <a:rPr lang="ar-JO" b="1" dirty="0">
                <a:effectLst>
                  <a:glow rad="127000">
                    <a:schemeClr val="tx1"/>
                  </a:glow>
                </a:effectLst>
                <a:latin typeface="Arial" charset="0"/>
                <a:ea typeface="ＭＳ Ｐゴシック" charset="0"/>
                <a:cs typeface="ＭＳ Ｐゴシック" charset="0"/>
              </a:rPr>
              <a:t>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في اتخاذك الله كملك لك ؟</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505778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ar-JO" sz="3600" b="1" dirty="0">
                <a:solidFill>
                  <a:srgbClr val="FFFFFF"/>
                </a:solidFill>
                <a:effectLst>
                  <a:glow rad="177800">
                    <a:schemeClr val="tx1"/>
                  </a:glow>
                </a:effectLst>
                <a:latin typeface="Arial" charset="0"/>
                <a:ea typeface="ＭＳ Ｐゴシック" charset="0"/>
              </a:rPr>
              <a:t>انتقام شمشون بعظم الفك</a:t>
            </a:r>
            <a:br>
              <a:rPr lang="ar-JO" sz="3600" b="1" dirty="0">
                <a:solidFill>
                  <a:srgbClr val="FFFFFF"/>
                </a:solidFill>
                <a:effectLst>
                  <a:glow rad="177800">
                    <a:schemeClr val="tx1"/>
                  </a:glow>
                </a:effectLst>
                <a:latin typeface="Arial" charset="0"/>
                <a:ea typeface="ＭＳ Ｐゴシック" charset="0"/>
              </a:rPr>
            </a:br>
            <a:r>
              <a:rPr lang="en-US" sz="3600" b="1" dirty="0">
                <a:solidFill>
                  <a:srgbClr val="FFFFFF"/>
                </a:solidFill>
                <a:effectLst>
                  <a:glow rad="177800">
                    <a:schemeClr val="tx1"/>
                  </a:glow>
                </a:effectLst>
                <a:latin typeface="Arial" charset="0"/>
                <a:ea typeface="ＭＳ Ｐゴシック" charset="0"/>
              </a:rPr>
              <a:t>(</a:t>
            </a:r>
            <a:r>
              <a:rPr lang="ar-JO" sz="3600" b="1" dirty="0">
                <a:solidFill>
                  <a:srgbClr val="FFFFFF"/>
                </a:solidFill>
                <a:effectLst>
                  <a:glow rad="177800">
                    <a:schemeClr val="tx1"/>
                  </a:glow>
                </a:effectLst>
                <a:latin typeface="Arial" charset="0"/>
                <a:ea typeface="ＭＳ Ｐゴシック" charset="0"/>
              </a:rPr>
              <a:t>15: 15-16</a:t>
            </a:r>
            <a:r>
              <a:rPr lang="en-US" sz="3600" b="1" dirty="0">
                <a:solidFill>
                  <a:srgbClr val="FFFFFF"/>
                </a:solidFill>
                <a:effectLst>
                  <a:glow rad="177800">
                    <a:schemeClr val="tx1"/>
                  </a:glow>
                </a:effectLst>
                <a:latin typeface="Arial" charset="0"/>
                <a:ea typeface="ＭＳ Ｐゴシック" charset="0"/>
              </a:rPr>
              <a:t>)</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قضاة 16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95264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t"/>
          <a:lstStyle/>
          <a:p>
            <a:pPr rtl="1">
              <a:defRPr/>
            </a:pPr>
            <a:r>
              <a:rPr lang="ru-RU" sz="4000" b="1" dirty="0">
                <a:effectLst>
                  <a:glow rad="127000">
                    <a:schemeClr val="tx1"/>
                  </a:glow>
                </a:effectLst>
                <a:latin typeface="Arial" charset="0"/>
                <a:ea typeface="ＭＳ Ｐゴシック" charset="0"/>
                <a:cs typeface="ＭＳ Ｐゴシック" charset="0"/>
              </a:rPr>
              <a:t>"</a:t>
            </a:r>
            <a:r>
              <a:rPr lang="ar-SA" sz="4000" b="1" dirty="0">
                <a:effectLst>
                  <a:glow rad="127000">
                    <a:schemeClr val="tx1"/>
                  </a:glow>
                </a:effectLst>
                <a:latin typeface="Arial" charset="0"/>
                <a:ea typeface="ＭＳ Ｐゴシック" charset="0"/>
                <a:cs typeface="ＭＳ Ｐゴシック" charset="0"/>
              </a:rPr>
              <a:t>فَاضْطَجَعَ شَمْشُونُ إِلَى نِصْفِ اللَّيْلِ, ثُمَّ قَامَ فِي نِصْفِ اللَّيْلِ وَأَخَذَ مِصْرَاعَيْ بَابِ الْمَدِينَةِ وَالْقَائِمَتَيْنِ وَقَلَعَهُمَا مَعَ الْعَارِضَةِ, وَوَضَعَهَا عَلَى كَتِفَيْهِ وَصَعِدَ بِهَا إِلَى رَأْسِ الْجَبَلِ الَّذِي مُقَابِلَ حَبْرُونَ</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SA" sz="4000" b="1" dirty="0">
                <a:effectLst>
                  <a:glow rad="127000">
                    <a:schemeClr val="tx1"/>
                  </a:glow>
                </a:effectLst>
                <a:latin typeface="Arial" charset="0"/>
                <a:ea typeface="ＭＳ Ｐゴシック" charset="0"/>
                <a:cs typeface="ＭＳ Ｐゴシック" charset="0"/>
              </a:rPr>
              <a:t>قضاة</a:t>
            </a:r>
            <a:r>
              <a:rPr lang="en-US" sz="4000" b="1" dirty="0">
                <a:effectLst>
                  <a:glow rad="127000">
                    <a:schemeClr val="tx1"/>
                  </a:glow>
                </a:effectLst>
                <a:latin typeface="Arial" charset="0"/>
                <a:ea typeface="ＭＳ Ｐゴシック" charset="0"/>
                <a:cs typeface="ＭＳ Ｐゴシック" charset="0"/>
              </a:rPr>
              <a:t> (3:16 </a:t>
            </a:r>
          </a:p>
        </p:txBody>
      </p:sp>
    </p:spTree>
    <p:extLst>
      <p:ext uri="{BB962C8B-B14F-4D97-AF65-F5344CB8AC3E}">
        <p14:creationId xmlns:p14="http://schemas.microsoft.com/office/powerpoint/2010/main" val="224558788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ar-JO" sz="3600" b="1" dirty="0">
                <a:solidFill>
                  <a:srgbClr val="FFFFFF"/>
                </a:solidFill>
                <a:effectLst>
                  <a:glow rad="177800">
                    <a:schemeClr val="tx1"/>
                  </a:glow>
                </a:effectLst>
                <a:latin typeface="Arial" charset="0"/>
                <a:ea typeface="ＭＳ Ｐゴシック" charset="0"/>
              </a:rPr>
              <a:t>شمشون و دليلة</a:t>
            </a:r>
            <a:endParaRPr lang="en-US" sz="3600" b="1" dirty="0">
              <a:solidFill>
                <a:srgbClr val="FFFFFF"/>
              </a:solidFill>
              <a:effectLst>
                <a:glow rad="177800">
                  <a:schemeClr val="tx1"/>
                </a:glow>
              </a:effectLst>
              <a:latin typeface="Arial" charset="0"/>
              <a:ea typeface="ＭＳ Ｐゴシック"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b="1">
                <a:latin typeface="Arial" charset="0"/>
                <a:ea typeface="ＭＳ Ｐゴシック" charset="0"/>
                <a:cs typeface="Arial" charset="0"/>
              </a:rPr>
              <a:t>Samson</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قصة شمشون</a:t>
            </a:r>
            <a:endParaRPr kumimoji="0" lang="en-US" sz="4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الشعر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ما هي نقطة ضعفه ؟</a:t>
            </a:r>
            <a:endParaRPr kumimoji="0" lang="en-US" sz="4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charset="0"/>
                <a:ea typeface="ＭＳ Ｐゴシック" charset="0"/>
              </a:rPr>
              <a:t>"شمشون ... الرجل مع ضعفها" تشاك سويندول</a:t>
            </a:r>
            <a:endParaRPr kumimoji="0" lang="en-US" sz="4000" b="1" i="1"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القلب ؟</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63634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b="1" dirty="0">
                <a:solidFill>
                  <a:srgbClr val="FFFFFF"/>
                </a:solidFill>
                <a:effectLst>
                  <a:glow rad="177800">
                    <a:schemeClr val="tx1"/>
                  </a:glow>
                </a:effectLst>
                <a:latin typeface="Arial" charset="0"/>
                <a:ea typeface="ＭＳ Ｐゴシック" charset="0"/>
              </a:rPr>
              <a:t>قص شعر       شمشون</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5750368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b="1" dirty="0">
                <a:solidFill>
                  <a:srgbClr val="FFFFFF"/>
                </a:solidFill>
                <a:effectLst>
                  <a:glow rad="177800">
                    <a:schemeClr val="tx1"/>
                  </a:glow>
                </a:effectLst>
                <a:latin typeface="Arial" charset="0"/>
                <a:ea typeface="ＭＳ Ｐゴシック" charset="0"/>
              </a:rPr>
              <a:t>فقأ عيني        شمشون</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15299869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ar-JO" sz="3600" b="1" dirty="0">
                <a:solidFill>
                  <a:srgbClr val="FFFFFF"/>
                </a:solidFill>
                <a:effectLst>
                  <a:glow rad="177800">
                    <a:schemeClr val="tx1"/>
                  </a:glow>
                </a:effectLst>
                <a:latin typeface="Arial" charset="0"/>
                <a:ea typeface="ＭＳ Ｐゴシック" charset="0"/>
              </a:rPr>
              <a:t>موت شمشون</a:t>
            </a:r>
            <a:endParaRPr lang="en-US" sz="3600" b="1" dirty="0">
              <a:solidFill>
                <a:srgbClr val="FFFFFF"/>
              </a:solidFill>
              <a:effectLst>
                <a:glow rad="177800">
                  <a:schemeClr val="tx1"/>
                </a:glow>
              </a:effectLst>
              <a:latin typeface="Arial" charset="0"/>
              <a:ea typeface="ＭＳ Ｐゴシック"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دورة شمشون</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الخطية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العبودية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الدعاء</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 الخلاص</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 الصمت</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174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 name="Rounded Rectangular Callout 1"/>
          <p:cNvSpPr/>
          <p:nvPr/>
        </p:nvSpPr>
        <p:spPr>
          <a:xfrm>
            <a:off x="0" y="381000"/>
            <a:ext cx="9108900"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TextBox 2"/>
          <p:cNvSpPr txBox="1">
            <a:spLocks noChangeArrowheads="1"/>
          </p:cNvSpPr>
          <p:nvPr/>
        </p:nvSpPr>
        <p:spPr bwMode="auto">
          <a:xfrm>
            <a:off x="0" y="779220"/>
            <a:ext cx="9143999"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charset="0"/>
                <a:ea typeface="ＭＳ Ｐゴシック" charset="0"/>
              </a:rPr>
              <a:t>شمشون قضى على إسرائيل لمدة عشرين عامًا" (16: 21)      ولكن لم يرد ذكر للأمة التي عاشت السلام بعد حكم شمشون       الذي دام 20 عامًا</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210161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theme/_rels/them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20054</TotalTime>
  <Words>4631</Words>
  <Application>Microsoft Macintosh PowerPoint</Application>
  <PresentationFormat>On-screen Show (4:3)</PresentationFormat>
  <Paragraphs>1069</Paragraphs>
  <Slides>144</Slides>
  <Notes>112</Notes>
  <HiddenSlides>0</HiddenSlides>
  <MMClips>0</MMClips>
  <ScaleCrop>false</ScaleCrop>
  <HeadingPairs>
    <vt:vector size="6" baseType="variant">
      <vt:variant>
        <vt:lpstr>Fonts Used</vt:lpstr>
      </vt:variant>
      <vt:variant>
        <vt:i4>15</vt:i4>
      </vt:variant>
      <vt:variant>
        <vt:lpstr>Theme</vt:lpstr>
      </vt:variant>
      <vt:variant>
        <vt:i4>17</vt:i4>
      </vt:variant>
      <vt:variant>
        <vt:lpstr>Slide Titles</vt:lpstr>
      </vt:variant>
      <vt:variant>
        <vt:i4>144</vt:i4>
      </vt:variant>
    </vt:vector>
  </HeadingPairs>
  <TitlesOfParts>
    <vt:vector size="176" baseType="lpstr">
      <vt:lpstr>Apple Chancery</vt:lpstr>
      <vt:lpstr>Arial</vt:lpstr>
      <vt:lpstr>Arial Black</vt:lpstr>
      <vt:lpstr>Arial Narrow</vt:lpstr>
      <vt:lpstr>Calibri</vt:lpstr>
      <vt:lpstr>Comic Sans MS</vt:lpstr>
      <vt:lpstr>Driveby</vt:lpstr>
      <vt:lpstr>Helvetica</vt:lpstr>
      <vt:lpstr>Monotype Sorts</vt:lpstr>
      <vt:lpstr>Tahoma</vt:lpstr>
      <vt:lpstr>Times</vt:lpstr>
      <vt:lpstr>Times New Roman</vt:lpstr>
      <vt:lpstr>Tw Cen MT</vt:lpstr>
      <vt:lpstr>Wingdings</vt:lpstr>
      <vt:lpstr>Wingdings 2</vt:lpstr>
      <vt:lpstr>Default Design</vt:lpstr>
      <vt:lpstr>Quill Pen</vt:lpstr>
      <vt:lpstr>Blueprint</vt:lpstr>
      <vt:lpstr>1_Pulse</vt:lpstr>
      <vt:lpstr>49_Blank Presentation</vt:lpstr>
      <vt:lpstr>10_Default Design</vt:lpstr>
      <vt:lpstr>Blank Presentation</vt:lpstr>
      <vt:lpstr>1_Default Design</vt:lpstr>
      <vt:lpstr>4_Default Design</vt:lpstr>
      <vt:lpstr>1_Blueprint</vt:lpstr>
      <vt:lpstr>9_Office Theme</vt:lpstr>
      <vt:lpstr>15_Default Design</vt:lpstr>
      <vt:lpstr>50_Blank Presentation</vt:lpstr>
      <vt:lpstr>1_Median</vt:lpstr>
      <vt:lpstr>11_Default Design</vt:lpstr>
      <vt:lpstr>12_Default Design</vt:lpstr>
      <vt:lpstr>1_Quill Pen</vt:lpstr>
      <vt:lpstr>كن صامداً</vt:lpstr>
      <vt:lpstr>د. إي إن بولسون</vt:lpstr>
      <vt:lpstr>د. إي إن بولسون</vt:lpstr>
      <vt:lpstr>د. إي إن بولسون</vt:lpstr>
      <vt:lpstr>Dr E N Poulson</vt:lpstr>
      <vt:lpstr>صامداً</vt:lpstr>
      <vt:lpstr>أين تضع ثقتك ؟ هل لديك ثقة غير متقلقلة في الله ؟ </vt:lpstr>
      <vt:lpstr>تعريف كلمة (ثابت)</vt:lpstr>
      <vt:lpstr>لماذا يجب أن تكون ثابتاً  في اتخاذك الله كملك لك ؟ </vt:lpstr>
      <vt:lpstr>امتلاك    الأرض     بقيادة      يشوع</vt:lpstr>
      <vt:lpstr>ما تم امتلاكه و ما تم تقسيمه</vt:lpstr>
      <vt:lpstr>الكلمة متاحة لهم</vt:lpstr>
      <vt:lpstr>48 مدن اللاويين</vt:lpstr>
      <vt:lpstr>القضاة</vt:lpstr>
      <vt:lpstr>لماذا يجب أن تكون صامداً في اختيارك الله كملك ؟</vt:lpstr>
      <vt:lpstr>1. الطاعة الناقصة تنتج ثمار الفشل (1 – 2)</vt:lpstr>
      <vt:lpstr>أدى احتلال إسرائيل غير المكتمل لكنعان لوجود حاجة إلى القضاة (1: 1-2: 5)</vt:lpstr>
      <vt:lpstr>قضاة</vt:lpstr>
      <vt:lpstr>Barry Huddleston, The Acrostic Summarized Bible (Grand Rapids: Baker, 1992)</vt:lpstr>
      <vt:lpstr>قضاة 1 </vt:lpstr>
      <vt:lpstr>السكان حسب الأسباط</vt:lpstr>
      <vt:lpstr>علامات              أسباط إسرائيل</vt:lpstr>
      <vt:lpstr>الكلمة المفتاحية</vt:lpstr>
      <vt:lpstr>الموضوع الرئيسي</vt:lpstr>
      <vt:lpstr>الآية المفتاحية</vt:lpstr>
      <vt:lpstr>قضاة 2 </vt:lpstr>
      <vt:lpstr>آلهة الأرض الكاذبة</vt:lpstr>
      <vt:lpstr>نتائج كسر العهد الموسوي</vt:lpstr>
      <vt:lpstr>عصيان الرب باعتباره ملكاً يؤدي إلى الشماكل </vt:lpstr>
      <vt:lpstr>النسبوية</vt:lpstr>
      <vt:lpstr>النسبوية</vt:lpstr>
      <vt:lpstr>النسبوية</vt:lpstr>
      <vt:lpstr>لماذا يجب أن تكون صامداً في اختيارك الله كملك ؟</vt:lpstr>
      <vt:lpstr>1. الطاعة الناقصة تنتج ثمار الفشل (1 – 2)</vt:lpstr>
      <vt:lpstr>2. النسبوية ( الإرتباط بالمجتمع المحيط )  تقود إلى الدوران في الخطية    (3 – 16)</vt:lpstr>
      <vt:lpstr>يحاول سفر القضاة إيقاف دوران إسرائيل في الخطية ليظهر مقاييس الله المطلقة التي تعتبر أفضل من مقاييس إسرائيل النسبية (2: 6-16: 31)</vt:lpstr>
      <vt:lpstr>تكرار الدورة في سفر القضاة</vt:lpstr>
      <vt:lpstr>من أين كان القضاة</vt:lpstr>
      <vt:lpstr>قضاة 3 </vt:lpstr>
      <vt:lpstr>الأعداء في كنعان          خلال فترة القضاة (3: 5)</vt:lpstr>
      <vt:lpstr> أين قضى عثنيئيل  (3: 7-11) ؟</vt:lpstr>
      <vt:lpstr>أين قضى إهود ؟ (3: 12-30)</vt:lpstr>
      <vt:lpstr>إهود</vt:lpstr>
      <vt:lpstr>أين قضى    شمجر ؟ (3: 30)</vt:lpstr>
      <vt:lpstr>قضاة 4 </vt:lpstr>
      <vt:lpstr>دبورة و باراق</vt:lpstr>
      <vt:lpstr>أين قضت   دبورة و باراق ؟</vt:lpstr>
      <vt:lpstr>10000 رجل إسرائيلي  هزموا 900 مركبة كنعانية (قضاة 4: 3، 6)</vt:lpstr>
      <vt:lpstr>قضاة 5 </vt:lpstr>
      <vt:lpstr>نشيد دبورة         (قضاة 5)</vt:lpstr>
      <vt:lpstr>قضاة 6 </vt:lpstr>
      <vt:lpstr>أين قضى جدعون ؟</vt:lpstr>
      <vt:lpstr>الله يدعو جدعون</vt:lpstr>
      <vt:lpstr>يشكر جدعون الله                    لأجل معجزة الندى  لوحة لمارتن فان هيمسكيرك (Musée des Beaux-Arts de Strasbourg)  في 1550 م</vt:lpstr>
      <vt:lpstr>قضاة 7 </vt:lpstr>
      <vt:lpstr>قلص جدعون قواته (7: 1-8 أ)</vt:lpstr>
      <vt:lpstr>هزم جدعون المديانيين (7: 17-21)</vt:lpstr>
      <vt:lpstr>قضاة 8 </vt:lpstr>
      <vt:lpstr>و قضيب مسخره كسرتهن  كما في يوم مديان (أش 9: 4ب)</vt:lpstr>
      <vt:lpstr>قضاة 9 </vt:lpstr>
      <vt:lpstr>أين قضى  أبيمالك ؟</vt:lpstr>
      <vt:lpstr>أين قضى     تولع ؟</vt:lpstr>
      <vt:lpstr>قضاة 10 </vt:lpstr>
      <vt:lpstr>أين قضى     يائير ؟</vt:lpstr>
      <vt:lpstr>أين قضى     يفتاح ؟</vt:lpstr>
      <vt:lpstr>انتصار يفتاح (10: 17-12: 6)</vt:lpstr>
      <vt:lpstr>قضاة 11 </vt:lpstr>
      <vt:lpstr>ابنة يفتاح تحييه (11: 34)</vt:lpstr>
      <vt:lpstr>هل قتل يفتاح ابنته بالحقيقة ؟</vt:lpstr>
      <vt:lpstr>قضاة 12 </vt:lpstr>
      <vt:lpstr>أين قضى     إبصان ؟</vt:lpstr>
      <vt:lpstr>أين قضى     إيلون ؟</vt:lpstr>
      <vt:lpstr>أين قضى     عبدون ؟</vt:lpstr>
      <vt:lpstr>قضاة 13 </vt:lpstr>
      <vt:lpstr>دورة شمشون</vt:lpstr>
      <vt:lpstr>دورة شمشون</vt:lpstr>
      <vt:lpstr>دورة شمشون</vt:lpstr>
      <vt:lpstr>1 و كلم الرب موسى قائلاً   2 كلم بني إسرائيل و قل لهم إذا انفرز رجل أو امرأة لينذر نذر النذير لينتذر للرب  3 فعن الخمر و المسكر يفترز و لا يشرب خل الخمر و لا خل المسكر و لا يشرب من نقيع العنب و لا يأكل عنباً رطباً و لا يابساً   (عدد 6: 1-3)</vt:lpstr>
      <vt:lpstr>كل أيام نذره لا يأكل  من كل ما يعمل  من جفنة الخمر  من العجم حتى القشر (عدد 6: 4)</vt:lpstr>
      <vt:lpstr>كل أيام نذر افترازه لا يمر موسى على رأسه إلى كمال الأيام التي انتذر فيها للرب يكون مقدساً و يربي خصل شعر رأسه كل أيام انتذاره للرب لا يأتي إلى جسد ميت (عدد 6: 5-6)</vt:lpstr>
      <vt:lpstr>دورة شمشون</vt:lpstr>
      <vt:lpstr>شمشون : شمس في الظلمة</vt:lpstr>
      <vt:lpstr>أين قضى     شمشون ؟</vt:lpstr>
      <vt:lpstr>قضاة 14 </vt:lpstr>
      <vt:lpstr>"وَنَزَلَ شَمْشُونُ إِلَى تِمْنَةَ وَرَأَى امْرَأَةً فِي تِمْنَةَ مِنْ بَنَاتِ الْفِلِسْطِينِيِّينَ" )قضاة (1-2:14 </vt:lpstr>
      <vt:lpstr>"فَنَزَلَ شَمْشُونُ وَأَبُوهُ وَأُمُّهُ إِلَى تِمْنَةَ وَأَتَوْا إِلَى كُرُومِ تِمْنَةَ. وَإِذَا بِشِبْلِ أَسَدٍ يُزَمْجِرُ لِلِقَائِهِ. ٦ فَحَلَّ عَلَيْهِ رُوحُ الرَّبِّ, فَشَقَّهُ كَشَقِّ الْجَدْيِ وَلَيْسَ فِي يَدِهِ شَيْءٌ. وَلَمْ يُخْبِرْ أَبَاهُ وَأُمَّهُ بِمَا فَعَلَ" )قضاة (5-6:14</vt:lpstr>
      <vt:lpstr>قضاة 15 </vt:lpstr>
      <vt:lpstr>شمشون و الثعالب (قضاة 15)</vt:lpstr>
      <vt:lpstr>"فَقَالَ لَهُمْ شَمْشُونُ: «إِنِّي بَرِيءٌ الآنَ مِنَ الْفِلِسْطِينِيِّينَ إِذَا عَمِلْتُ بِهِمْ شَرّاً». ٤ وَذَهَبَ شَمْشُونُ وَأَمْسَكَ ثَلاَثَ مِئَةِ ابْنِ آوَى, وَأَخَذَ مَشَاعِلَ وَجَعَلَ ذَنَباً إِلَى ذَنَبٍ, وَوَضَعَ مَشْعَلاً بَيْنَ كُلِّ ذَنَبَيْنِ فِي الْوَسَطِ, ٥ ثُمَّ أَضْرَمَ الْمَشَاعِلَ نَاراً وَأَطْلَقَهَا بَيْنَ زُرُوعِ الْفِلِسْطِينِيِّينَ, فَأَحْرَقَ الأَكْدَاسَ وَالّزَرْعَ وَكُرُومَ الّزَيْتُونِ)  "قضاة (5-3:15 </vt:lpstr>
      <vt:lpstr>انتقام شمشون بعظم الفك (15: 15-16)</vt:lpstr>
      <vt:lpstr>قضاة 16 </vt:lpstr>
      <vt:lpstr>"فَاضْطَجَعَ شَمْشُونُ إِلَى نِصْفِ اللَّيْلِ, ثُمَّ قَامَ فِي نِصْفِ اللَّيْلِ وَأَخَذَ مِصْرَاعَيْ بَابِ الْمَدِينَةِ وَالْقَائِمَتَيْنِ وَقَلَعَهُمَا مَعَ الْعَارِضَةِ, وَوَضَعَهَا عَلَى كَتِفَيْهِ وَصَعِدَ بِهَا إِلَى رَأْسِ الْجَبَلِ الَّذِي مُقَابِلَ حَبْرُونَ"  )قضاة (3:16 </vt:lpstr>
      <vt:lpstr>شمشون و دليلة</vt:lpstr>
      <vt:lpstr>Samson</vt:lpstr>
      <vt:lpstr>Samson's Weakness</vt:lpstr>
      <vt:lpstr>قص شعر       شمشون</vt:lpstr>
      <vt:lpstr>فقأ عيني        شمشون</vt:lpstr>
      <vt:lpstr>موت شمشون</vt:lpstr>
      <vt:lpstr>دورة شمشون</vt:lpstr>
      <vt:lpstr>ندخل في دوائر عندما نصنع القواعد.</vt:lpstr>
      <vt:lpstr>النسبوية الأخلاقية</vt:lpstr>
      <vt:lpstr>النسبوية</vt:lpstr>
      <vt:lpstr>ضمادات على جرح طلق ناري</vt:lpstr>
      <vt:lpstr>لماذا يجب أن تكون صامداً في اختيارك الله كملك ؟</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فشل إسرائيل الديني و الأخلاقي يظهر أنهم يحتاجون إلى ملك بار بدلاً من نسبويتهم  (قضاة 17-21) </vt:lpstr>
      <vt:lpstr>دوامة من الدورات</vt:lpstr>
      <vt:lpstr>سنوات حكم القضاة</vt:lpstr>
      <vt:lpstr>قضاة 17 </vt:lpstr>
      <vt:lpstr>القضاة</vt:lpstr>
      <vt:lpstr>الفشل الديني (17-18)</vt:lpstr>
      <vt:lpstr>قضاة 18 </vt:lpstr>
      <vt:lpstr>الفشل الديني (17-18)</vt:lpstr>
      <vt:lpstr>السببت و التأثير</vt:lpstr>
      <vt:lpstr>قضاة 19 </vt:lpstr>
      <vt:lpstr>****  جريدة جبعة   ****</vt:lpstr>
      <vt:lpstr>الفشل الخلاقي (19-21)</vt:lpstr>
      <vt:lpstr>قطع السرية أرسلت  إلى كل إسرائيل (قضاة 19: 29-30)</vt:lpstr>
      <vt:lpstr>قضاة 20 </vt:lpstr>
      <vt:lpstr>الفشل الأخلاقي (19-21)</vt:lpstr>
      <vt:lpstr>الدمار الوشيك                     لسبط بنيامين</vt:lpstr>
      <vt:lpstr>قضاة 21 </vt:lpstr>
      <vt:lpstr>الفشل الأخلاقي (19-21)</vt:lpstr>
      <vt:lpstr>العدد الأخير هو العدد الرئيسي</vt:lpstr>
      <vt:lpstr>استرشد بالحكمة بدلاً من النزوات  التي تعبد آلهة أخرى</vt:lpstr>
      <vt:lpstr>ثمار الإرتداد المرة</vt:lpstr>
      <vt:lpstr>تعريف الوثنية</vt:lpstr>
      <vt:lpstr>تعريف الوثنية</vt:lpstr>
      <vt:lpstr>تعريف الوثنية</vt:lpstr>
      <vt:lpstr>لماذا يجب أن تكون صامداً في اختيارك الله كملك ؟</vt:lpstr>
      <vt:lpstr>الفكرة الرئيسية</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سؤال للنقاش كيف تتشابه ايامنا الحالية مع تلك الفترة ؟</vt:lpstr>
      <vt:lpstr>النسبوية</vt:lpstr>
      <vt:lpstr>التطبيق</vt:lpstr>
      <vt:lpstr>كن صامداً</vt:lpstr>
      <vt:lpstr>فكر في الأمر</vt:lpstr>
      <vt:lpstr>PowerPoint Presentation</vt:lpstr>
      <vt:lpstr>PowerPoint Presentation</vt:lpstr>
      <vt:lpstr>مسح العهد القديم •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585</cp:revision>
  <dcterms:created xsi:type="dcterms:W3CDTF">2009-08-20T04:03:07Z</dcterms:created>
  <dcterms:modified xsi:type="dcterms:W3CDTF">2022-10-28T19:07:51Z</dcterms:modified>
</cp:coreProperties>
</file>